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4397" y="451581"/>
            <a:ext cx="10603204" cy="575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50505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50505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049261" y="636270"/>
            <a:ext cx="4304472" cy="951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50505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8580" y="1135761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580" y="6177153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757666" y="6288023"/>
            <a:ext cx="2433788" cy="5691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577739"/>
            <a:ext cx="1035812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50505"/>
                </a:solidFill>
                <a:latin typeface="Bookman Old Style"/>
                <a:cs typeface="Bookman Old Styl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242" y="1604329"/>
            <a:ext cx="10383514" cy="194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45519" y="6456277"/>
            <a:ext cx="14160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nb@project-eq.com" TargetMode="External"/><Relationship Id="rId7" Type="http://schemas.openxmlformats.org/officeDocument/2006/relationships/image" Target="../media/image27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jp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jp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1" y="971520"/>
            <a:ext cx="277622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dirty="0"/>
              <a:t>Company</a:t>
            </a:r>
            <a:r>
              <a:rPr sz="2700" spc="-105" dirty="0"/>
              <a:t> </a:t>
            </a:r>
            <a:r>
              <a:rPr sz="2700" spc="-5" dirty="0"/>
              <a:t>Profile</a:t>
            </a:r>
            <a:endParaRPr sz="2700"/>
          </a:p>
        </p:txBody>
      </p:sp>
      <p:sp>
        <p:nvSpPr>
          <p:cNvPr id="3" name="object 3"/>
          <p:cNvSpPr/>
          <p:nvPr/>
        </p:nvSpPr>
        <p:spPr>
          <a:xfrm>
            <a:off x="838580" y="1826132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95702" y="5505830"/>
            <a:ext cx="7054850" cy="1145540"/>
          </a:xfrm>
          <a:prstGeom prst="rect">
            <a:avLst/>
          </a:prstGeom>
          <a:ln w="12700">
            <a:solidFill>
              <a:srgbClr val="6D351A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Times New Roman"/>
              <a:cs typeface="Times New Roman"/>
            </a:endParaRPr>
          </a:p>
          <a:p>
            <a:pPr marL="2856230" marR="723265" indent="-2127250">
              <a:lnSpc>
                <a:spcPct val="100000"/>
              </a:lnSpc>
            </a:pPr>
            <a:r>
              <a:rPr sz="1800" i="1" dirty="0">
                <a:latin typeface="Calibri"/>
                <a:cs typeface="Calibri"/>
              </a:rPr>
              <a:t>A </a:t>
            </a:r>
            <a:r>
              <a:rPr sz="1800" i="1" spc="-5" dirty="0">
                <a:latin typeface="Calibri"/>
                <a:cs typeface="Calibri"/>
              </a:rPr>
              <a:t>boutique provider </a:t>
            </a:r>
            <a:r>
              <a:rPr sz="1800" i="1" dirty="0">
                <a:latin typeface="Calibri"/>
                <a:cs typeface="Calibri"/>
              </a:rPr>
              <a:t>of </a:t>
            </a:r>
            <a:r>
              <a:rPr sz="1800" i="1" spc="-5" dirty="0">
                <a:latin typeface="Calibri"/>
                <a:cs typeface="Calibri"/>
              </a:rPr>
              <a:t>Mining Project Owners </a:t>
            </a:r>
            <a:r>
              <a:rPr sz="1800" i="1" spc="-45" dirty="0">
                <a:latin typeface="Calibri"/>
                <a:cs typeface="Calibri"/>
              </a:rPr>
              <a:t>Team </a:t>
            </a:r>
            <a:r>
              <a:rPr sz="1800" i="1" spc="-5" dirty="0">
                <a:latin typeface="Calibri"/>
                <a:cs typeface="Calibri"/>
              </a:rPr>
              <a:t>Services  and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Resources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31926" y="1591817"/>
            <a:ext cx="10307573" cy="380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77739"/>
            <a:ext cx="2235200" cy="513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Contact</a:t>
            </a:r>
            <a:r>
              <a:rPr spc="-95" dirty="0"/>
              <a:t> </a:t>
            </a:r>
            <a:r>
              <a:rPr spc="-5" dirty="0"/>
              <a:t>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95085" y="6437566"/>
            <a:ext cx="179705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83295" y="518159"/>
            <a:ext cx="3813797" cy="2856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52587" y="2549015"/>
            <a:ext cx="2277745" cy="154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Jan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Booyse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+2782 563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4238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  <a:hlinkClick r:id="rId3"/>
              </a:rPr>
              <a:t>janb@project-eq.com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91500" y="3364229"/>
            <a:ext cx="3705605" cy="25214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74152" y="516636"/>
            <a:ext cx="1392555" cy="5579745"/>
          </a:xfrm>
          <a:custGeom>
            <a:avLst/>
            <a:gdLst/>
            <a:ahLst/>
            <a:cxnLst/>
            <a:rect l="l" t="t" r="r" b="b"/>
            <a:pathLst>
              <a:path w="1392554" h="5579745">
                <a:moveTo>
                  <a:pt x="0" y="0"/>
                </a:moveTo>
                <a:lnTo>
                  <a:pt x="0" y="5579364"/>
                </a:lnTo>
                <a:lnTo>
                  <a:pt x="1392174" y="5579364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56410" y="3801617"/>
            <a:ext cx="416051" cy="2933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31085" y="3146298"/>
            <a:ext cx="341375" cy="3931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10512" y="2566416"/>
            <a:ext cx="247649" cy="3177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397" y="451581"/>
            <a:ext cx="5842000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Background to </a:t>
            </a:r>
            <a:r>
              <a:rPr sz="3600" spc="-5" dirty="0"/>
              <a:t>Project</a:t>
            </a:r>
            <a:r>
              <a:rPr sz="3600" spc="-105" dirty="0"/>
              <a:t> </a:t>
            </a:r>
            <a:r>
              <a:rPr sz="3600" spc="-5" dirty="0"/>
              <a:t>EQ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012804" y="1515912"/>
            <a:ext cx="7929880" cy="359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45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20" dirty="0">
                <a:latin typeface="Calibri"/>
                <a:cs typeface="Calibri"/>
              </a:rPr>
              <a:t>EQ </a:t>
            </a:r>
            <a:r>
              <a:rPr sz="1800" spc="-10" dirty="0">
                <a:latin typeface="Calibri"/>
                <a:cs typeface="Calibri"/>
              </a:rPr>
              <a:t>was established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2014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response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growing </a:t>
            </a:r>
            <a:r>
              <a:rPr sz="1800" spc="-5" dirty="0">
                <a:latin typeface="Calibri"/>
                <a:cs typeface="Calibri"/>
              </a:rPr>
              <a:t>need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competent  Owners’ </a:t>
            </a:r>
            <a:r>
              <a:rPr sz="1800" spc="-15" dirty="0">
                <a:latin typeface="Calibri"/>
                <a:cs typeface="Calibri"/>
              </a:rPr>
              <a:t>representation </a:t>
            </a:r>
            <a:r>
              <a:rPr sz="1800" dirty="0">
                <a:latin typeface="Calibri"/>
                <a:cs typeface="Calibri"/>
              </a:rPr>
              <a:t>services in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mining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industry.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1701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Founding Member of </a:t>
            </a: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15" dirty="0">
                <a:latin typeface="Calibri"/>
                <a:cs typeface="Calibri"/>
              </a:rPr>
              <a:t>EQ, </a:t>
            </a:r>
            <a:r>
              <a:rPr sz="1800" dirty="0">
                <a:latin typeface="Calibri"/>
                <a:cs typeface="Calibri"/>
              </a:rPr>
              <a:t>Jan </a:t>
            </a:r>
            <a:r>
              <a:rPr sz="1800" spc="-10" dirty="0">
                <a:latin typeface="Calibri"/>
                <a:cs typeface="Calibri"/>
              </a:rPr>
              <a:t>Booyse, </a:t>
            </a:r>
            <a:r>
              <a:rPr sz="1800" dirty="0">
                <a:latin typeface="Calibri"/>
                <a:cs typeface="Calibri"/>
              </a:rPr>
              <a:t>is an </a:t>
            </a:r>
            <a:r>
              <a:rPr sz="1800" spc="-10" dirty="0">
                <a:latin typeface="Calibri"/>
                <a:cs typeface="Calibri"/>
              </a:rPr>
              <a:t>Extractive Metallurgist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5" dirty="0">
                <a:latin typeface="Calibri"/>
                <a:cs typeface="Calibri"/>
              </a:rPr>
              <a:t>Management </a:t>
            </a:r>
            <a:r>
              <a:rPr sz="1800" spc="-10" dirty="0">
                <a:latin typeface="Calibri"/>
                <a:cs typeface="Calibri"/>
              </a:rPr>
              <a:t>Professional </a:t>
            </a:r>
            <a:r>
              <a:rPr sz="1800" dirty="0">
                <a:latin typeface="Calibri"/>
                <a:cs typeface="Calibri"/>
              </a:rPr>
              <a:t>(PMP)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spc="-10" dirty="0">
                <a:latin typeface="Calibri"/>
                <a:cs typeface="Calibri"/>
              </a:rPr>
              <a:t>over </a:t>
            </a:r>
            <a:r>
              <a:rPr sz="1800" spc="-5" dirty="0">
                <a:latin typeface="Calibri"/>
                <a:cs typeface="Calibri"/>
              </a:rPr>
              <a:t>22 </a:t>
            </a:r>
            <a:r>
              <a:rPr sz="1800" spc="-15" dirty="0">
                <a:latin typeface="Calibri"/>
                <a:cs typeface="Calibri"/>
              </a:rPr>
              <a:t>years’ </a:t>
            </a:r>
            <a:r>
              <a:rPr sz="1800" spc="-5" dirty="0">
                <a:latin typeface="Calibri"/>
                <a:cs typeface="Calibri"/>
              </a:rPr>
              <a:t>experience </a:t>
            </a:r>
            <a:r>
              <a:rPr sz="1800" dirty="0">
                <a:latin typeface="Calibri"/>
                <a:cs typeface="Calibri"/>
              </a:rPr>
              <a:t>in mine  </a:t>
            </a:r>
            <a:r>
              <a:rPr sz="1800" spc="-10" dirty="0">
                <a:latin typeface="Calibri"/>
                <a:cs typeface="Calibri"/>
              </a:rPr>
              <a:t>operations </a:t>
            </a:r>
            <a:r>
              <a:rPr sz="1800" spc="-5" dirty="0">
                <a:latin typeface="Calibri"/>
                <a:cs typeface="Calibri"/>
              </a:rPr>
              <a:t>management, EPCM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project owners team roles. </a:t>
            </a:r>
            <a:r>
              <a:rPr sz="1800" spc="-5" dirty="0">
                <a:latin typeface="Calibri"/>
                <a:cs typeface="Calibri"/>
              </a:rPr>
              <a:t>Commodity  experience includes gold, diamonds, PGMs, </a:t>
            </a:r>
            <a:r>
              <a:rPr sz="1800" spc="-10" dirty="0">
                <a:latin typeface="Calibri"/>
                <a:cs typeface="Calibri"/>
              </a:rPr>
              <a:t>iron ore, </a:t>
            </a:r>
            <a:r>
              <a:rPr sz="1800" spc="-5" dirty="0">
                <a:latin typeface="Calibri"/>
                <a:cs typeface="Calibri"/>
              </a:rPr>
              <a:t>bauxite, tin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heavy </a:t>
            </a:r>
            <a:r>
              <a:rPr sz="1800" spc="-10" dirty="0">
                <a:latin typeface="Calibri"/>
                <a:cs typeface="Calibri"/>
              </a:rPr>
              <a:t>mineral  </a:t>
            </a:r>
            <a:r>
              <a:rPr sz="1800" spc="-5" dirty="0">
                <a:latin typeface="Calibri"/>
                <a:cs typeface="Calibri"/>
              </a:rPr>
              <a:t>sands.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20" dirty="0">
                <a:latin typeface="Calibri"/>
                <a:cs typeface="Calibri"/>
              </a:rPr>
              <a:t>EQ </a:t>
            </a:r>
            <a:r>
              <a:rPr sz="1800" dirty="0">
                <a:latin typeface="Calibri"/>
                <a:cs typeface="Calibri"/>
              </a:rPr>
              <a:t>has built </a:t>
            </a:r>
            <a:r>
              <a:rPr sz="1800" spc="-5" dirty="0">
                <a:latin typeface="Calibri"/>
                <a:cs typeface="Calibri"/>
              </a:rPr>
              <a:t>its business </a:t>
            </a:r>
            <a:r>
              <a:rPr sz="1800" spc="-10" dirty="0">
                <a:latin typeface="Calibri"/>
                <a:cs typeface="Calibri"/>
              </a:rPr>
              <a:t>around </a:t>
            </a:r>
            <a:r>
              <a:rPr sz="1800" spc="-5" dirty="0">
                <a:latin typeface="Calibri"/>
                <a:cs typeface="Calibri"/>
              </a:rPr>
              <a:t>sustainable </a:t>
            </a:r>
            <a:r>
              <a:rPr sz="1800" spc="-10" dirty="0">
                <a:latin typeface="Calibri"/>
                <a:cs typeface="Calibri"/>
              </a:rPr>
              <a:t>relationships,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flexible approach  </a:t>
            </a:r>
            <a:r>
              <a:rPr sz="1800" dirty="0">
                <a:latin typeface="Calibri"/>
                <a:cs typeface="Calibri"/>
              </a:rPr>
              <a:t>and an </a:t>
            </a:r>
            <a:r>
              <a:rPr sz="1800" spc="-10" dirty="0">
                <a:latin typeface="Calibri"/>
                <a:cs typeface="Calibri"/>
              </a:rPr>
              <a:t>unwavering commitment </a:t>
            </a:r>
            <a:r>
              <a:rPr sz="1800" spc="-15" dirty="0">
                <a:latin typeface="Calibri"/>
                <a:cs typeface="Calibri"/>
              </a:rPr>
              <a:t>towards </a:t>
            </a:r>
            <a:r>
              <a:rPr sz="1800" spc="-5" dirty="0">
                <a:latin typeface="Calibri"/>
                <a:cs typeface="Calibri"/>
              </a:rPr>
              <a:t>value </a:t>
            </a:r>
            <a:r>
              <a:rPr sz="1800" spc="-10" dirty="0">
                <a:latin typeface="Calibri"/>
                <a:cs typeface="Calibri"/>
              </a:rPr>
              <a:t>creation. </a:t>
            </a:r>
            <a:r>
              <a:rPr sz="1800" dirty="0">
                <a:latin typeface="Calibri"/>
                <a:cs typeface="Calibri"/>
              </a:rPr>
              <a:t>As a niche service </a:t>
            </a:r>
            <a:r>
              <a:rPr sz="1800" spc="-25" dirty="0">
                <a:latin typeface="Calibri"/>
                <a:cs typeface="Calibri"/>
              </a:rPr>
              <a:t>provider,  </a:t>
            </a:r>
            <a:r>
              <a:rPr sz="1800" spc="-5" dirty="0">
                <a:latin typeface="Calibri"/>
                <a:cs typeface="Calibri"/>
              </a:rPr>
              <a:t>our philosophy </a:t>
            </a:r>
            <a:r>
              <a:rPr sz="1800" dirty="0">
                <a:latin typeface="Calibri"/>
                <a:cs typeface="Calibri"/>
              </a:rPr>
              <a:t>has </a:t>
            </a:r>
            <a:r>
              <a:rPr sz="1800" spc="-5" dirty="0">
                <a:latin typeface="Calibri"/>
                <a:cs typeface="Calibri"/>
              </a:rPr>
              <a:t>remained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remain small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focused, </a:t>
            </a:r>
            <a:r>
              <a:rPr sz="1800" spc="-5" dirty="0">
                <a:latin typeface="Calibri"/>
                <a:cs typeface="Calibri"/>
              </a:rPr>
              <a:t>flexing </a:t>
            </a:r>
            <a:r>
              <a:rPr sz="1800" spc="-10" dirty="0">
                <a:latin typeface="Calibri"/>
                <a:cs typeface="Calibri"/>
              </a:rPr>
              <a:t>around </a:t>
            </a:r>
            <a:r>
              <a:rPr sz="1800" spc="-5" dirty="0">
                <a:latin typeface="Calibri"/>
                <a:cs typeface="Calibri"/>
              </a:rPr>
              <a:t>our clients’  </a:t>
            </a:r>
            <a:r>
              <a:rPr sz="1800" spc="-10" dirty="0">
                <a:latin typeface="Calibri"/>
                <a:cs typeface="Calibri"/>
              </a:rPr>
              <a:t>requirements.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99319" y="1484388"/>
            <a:ext cx="1717546" cy="22395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397" y="458306"/>
            <a:ext cx="2824480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The</a:t>
            </a:r>
            <a:r>
              <a:rPr sz="3600" spc="-90" dirty="0"/>
              <a:t> </a:t>
            </a:r>
            <a:r>
              <a:rPr sz="3600" spc="-5" dirty="0"/>
              <a:t>Problem</a:t>
            </a:r>
            <a:endParaRPr sz="360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916763" y="1388540"/>
            <a:ext cx="3004820" cy="176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755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Project</a:t>
            </a:r>
            <a:r>
              <a:rPr sz="1600" b="1" spc="-5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Resourcing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Mining companies often lack the  specialist </a:t>
            </a:r>
            <a:r>
              <a:rPr sz="1400" dirty="0">
                <a:latin typeface="Calibri"/>
                <a:cs typeface="Calibri"/>
              </a:rPr>
              <a:t>skills and </a:t>
            </a:r>
            <a:r>
              <a:rPr sz="1400" spc="-5" dirty="0">
                <a:latin typeface="Calibri"/>
                <a:cs typeface="Calibri"/>
              </a:rPr>
              <a:t>capacity </a:t>
            </a:r>
            <a:r>
              <a:rPr sz="1400" spc="-10" dirty="0">
                <a:latin typeface="Calibri"/>
                <a:cs typeface="Calibri"/>
              </a:rPr>
              <a:t>to effectively  </a:t>
            </a:r>
            <a:r>
              <a:rPr sz="1400" spc="-5" dirty="0">
                <a:latin typeface="Calibri"/>
                <a:cs typeface="Calibri"/>
              </a:rPr>
              <a:t>manage capital projects​. This </a:t>
            </a:r>
            <a:r>
              <a:rPr sz="1400" spc="-15" dirty="0">
                <a:latin typeface="Calibri"/>
                <a:cs typeface="Calibri"/>
              </a:rPr>
              <a:t>may </a:t>
            </a:r>
            <a:r>
              <a:rPr sz="1400" dirty="0">
                <a:latin typeface="Calibri"/>
                <a:cs typeface="Calibri"/>
              </a:rPr>
              <a:t>lead 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an over-reliance on the </a:t>
            </a:r>
            <a:r>
              <a:rPr sz="1400" dirty="0">
                <a:latin typeface="Calibri"/>
                <a:cs typeface="Calibri"/>
              </a:rPr>
              <a:t>Engineering  </a:t>
            </a:r>
            <a:r>
              <a:rPr sz="1400" spc="-20" dirty="0">
                <a:latin typeface="Calibri"/>
                <a:cs typeface="Calibri"/>
              </a:rPr>
              <a:t>contractor,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who </a:t>
            </a:r>
            <a:r>
              <a:rPr sz="1400" spc="-15" dirty="0">
                <a:latin typeface="Calibri"/>
                <a:cs typeface="Calibri"/>
              </a:rPr>
              <a:t>may </a:t>
            </a:r>
            <a:r>
              <a:rPr sz="1400" spc="-10" dirty="0">
                <a:latin typeface="Calibri"/>
                <a:cs typeface="Calibri"/>
              </a:rPr>
              <a:t>have </a:t>
            </a:r>
            <a:r>
              <a:rPr sz="1400" spc="-5" dirty="0">
                <a:latin typeface="Calibri"/>
                <a:cs typeface="Calibri"/>
              </a:rPr>
              <a:t>conflicting  </a:t>
            </a:r>
            <a:r>
              <a:rPr sz="1400" spc="-10" dirty="0">
                <a:latin typeface="Calibri"/>
                <a:cs typeface="Calibri"/>
              </a:rPr>
              <a:t>interests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4403" y="1409322"/>
            <a:ext cx="2719070" cy="154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Business case</a:t>
            </a:r>
            <a:r>
              <a:rPr sz="1600" b="1" spc="-4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Awareness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Many </a:t>
            </a:r>
            <a:r>
              <a:rPr sz="1400" spc="-5" dirty="0">
                <a:latin typeface="Calibri"/>
                <a:cs typeface="Calibri"/>
              </a:rPr>
              <a:t>projects </a:t>
            </a:r>
            <a:r>
              <a:rPr sz="1400" spc="-10" dirty="0">
                <a:latin typeface="Calibri"/>
                <a:cs typeface="Calibri"/>
              </a:rPr>
              <a:t>fail to </a:t>
            </a:r>
            <a:r>
              <a:rPr sz="1400" spc="-5" dirty="0">
                <a:latin typeface="Calibri"/>
                <a:cs typeface="Calibri"/>
              </a:rPr>
              <a:t>clear  </a:t>
            </a:r>
            <a:r>
              <a:rPr sz="1400" spc="-10" dirty="0">
                <a:latin typeface="Calibri"/>
                <a:cs typeface="Calibri"/>
              </a:rPr>
              <a:t>investment </a:t>
            </a:r>
            <a:r>
              <a:rPr sz="1400" spc="-5" dirty="0">
                <a:latin typeface="Calibri"/>
                <a:cs typeface="Calibri"/>
              </a:rPr>
              <a:t>hurdles due the lack of  </a:t>
            </a:r>
            <a:r>
              <a:rPr sz="1400" spc="-10" dirty="0">
                <a:latin typeface="Calibri"/>
                <a:cs typeface="Calibri"/>
              </a:rPr>
              <a:t>focus </a:t>
            </a:r>
            <a:r>
              <a:rPr sz="1400" spc="-5" dirty="0">
                <a:latin typeface="Calibri"/>
                <a:cs typeface="Calibri"/>
              </a:rPr>
              <a:t>on </a:t>
            </a:r>
            <a:r>
              <a:rPr sz="1400" spc="-10" dirty="0">
                <a:latin typeface="Calibri"/>
                <a:cs typeface="Calibri"/>
              </a:rPr>
              <a:t>cost-effective </a:t>
            </a:r>
            <a:r>
              <a:rPr sz="1400" spc="-5" dirty="0">
                <a:latin typeface="Calibri"/>
                <a:cs typeface="Calibri"/>
              </a:rPr>
              <a:t>functionality​  and avoidance/ </a:t>
            </a:r>
            <a:r>
              <a:rPr sz="1400" spc="-15" dirty="0">
                <a:latin typeface="Calibri"/>
                <a:cs typeface="Calibri"/>
              </a:rPr>
              <a:t>deferral </a:t>
            </a:r>
            <a:r>
              <a:rPr sz="1400" spc="-5" dirty="0">
                <a:latin typeface="Calibri"/>
                <a:cs typeface="Calibri"/>
              </a:rPr>
              <a:t>of  discretionary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extras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38463" y="2296481"/>
            <a:ext cx="13271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The </a:t>
            </a:r>
            <a:r>
              <a:rPr sz="1600" b="1" spc="-10" dirty="0">
                <a:latin typeface="Calibri"/>
                <a:cs typeface="Calibri"/>
              </a:rPr>
              <a:t>Brain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Drain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2755" y="2754697"/>
            <a:ext cx="2718435" cy="108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The mining </a:t>
            </a:r>
            <a:r>
              <a:rPr sz="1400" dirty="0">
                <a:latin typeface="Calibri"/>
                <a:cs typeface="Calibri"/>
              </a:rPr>
              <a:t>and </a:t>
            </a:r>
            <a:r>
              <a:rPr sz="1400" spc="-5" dirty="0">
                <a:latin typeface="Calibri"/>
                <a:cs typeface="Calibri"/>
              </a:rPr>
              <a:t>EPCM industries  </a:t>
            </a:r>
            <a:r>
              <a:rPr sz="1400" spc="-10" dirty="0">
                <a:latin typeface="Calibri"/>
                <a:cs typeface="Calibri"/>
              </a:rPr>
              <a:t>have </a:t>
            </a:r>
            <a:r>
              <a:rPr sz="1400" dirty="0">
                <a:latin typeface="Calibri"/>
                <a:cs typeface="Calibri"/>
              </a:rPr>
              <a:t>seen </a:t>
            </a:r>
            <a:r>
              <a:rPr sz="1400" spc="-5" dirty="0">
                <a:latin typeface="Calibri"/>
                <a:cs typeface="Calibri"/>
              </a:rPr>
              <a:t>a </a:t>
            </a:r>
            <a:r>
              <a:rPr sz="1400" spc="-10" dirty="0">
                <a:latin typeface="Calibri"/>
                <a:cs typeface="Calibri"/>
              </a:rPr>
              <a:t>severe </a:t>
            </a:r>
            <a:r>
              <a:rPr sz="1400" spc="-5" dirty="0">
                <a:latin typeface="Calibri"/>
                <a:cs typeface="Calibri"/>
              </a:rPr>
              <a:t>depletion of skills  </a:t>
            </a:r>
            <a:r>
              <a:rPr sz="1400" spc="-10" dirty="0">
                <a:latin typeface="Calibri"/>
                <a:cs typeface="Calibri"/>
              </a:rPr>
              <a:t>over </a:t>
            </a:r>
            <a:r>
              <a:rPr sz="1400" spc="-5" dirty="0">
                <a:latin typeface="Calibri"/>
                <a:cs typeface="Calibri"/>
              </a:rPr>
              <a:t>the past 2 decades, </a:t>
            </a:r>
            <a:r>
              <a:rPr sz="1400" dirty="0">
                <a:latin typeface="Calibri"/>
                <a:cs typeface="Calibri"/>
              </a:rPr>
              <a:t>with the  </a:t>
            </a:r>
            <a:r>
              <a:rPr sz="1400" spc="-15" dirty="0">
                <a:latin typeface="Calibri"/>
                <a:cs typeface="Calibri"/>
              </a:rPr>
              <a:t>exodus </a:t>
            </a:r>
            <a:r>
              <a:rPr sz="1400" spc="-5" dirty="0">
                <a:latin typeface="Calibri"/>
                <a:cs typeface="Calibri"/>
              </a:rPr>
              <a:t>of skills due </a:t>
            </a:r>
            <a:r>
              <a:rPr sz="1400" spc="-10" dirty="0">
                <a:latin typeface="Calibri"/>
                <a:cs typeface="Calibri"/>
              </a:rPr>
              <a:t>to emigration  </a:t>
            </a:r>
            <a:r>
              <a:rPr sz="1400" spc="-5" dirty="0">
                <a:latin typeface="Calibri"/>
                <a:cs typeface="Calibri"/>
              </a:rPr>
              <a:t>and    retirement,    not    </a:t>
            </a:r>
            <a:r>
              <a:rPr sz="1400" spc="13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adequately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2755" y="3821748"/>
            <a:ext cx="2717165" cy="108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offset by </a:t>
            </a:r>
            <a:r>
              <a:rPr sz="1400" spc="-5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next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generation.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The result is an increasing  requirement </a:t>
            </a:r>
            <a:r>
              <a:rPr sz="1400" spc="-15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project </a:t>
            </a:r>
            <a:r>
              <a:rPr sz="1400" spc="-10" dirty="0">
                <a:latin typeface="Calibri"/>
                <a:cs typeface="Calibri"/>
              </a:rPr>
              <a:t>owners </a:t>
            </a:r>
            <a:r>
              <a:rPr sz="1400" spc="-20" dirty="0">
                <a:latin typeface="Calibri"/>
                <a:cs typeface="Calibri"/>
              </a:rPr>
              <a:t>to  </a:t>
            </a:r>
            <a:r>
              <a:rPr sz="1400" spc="-10" dirty="0">
                <a:latin typeface="Calibri"/>
                <a:cs typeface="Calibri"/>
              </a:rPr>
              <a:t>exercise effective </a:t>
            </a:r>
            <a:r>
              <a:rPr sz="1400" spc="-5" dirty="0">
                <a:latin typeface="Calibri"/>
                <a:cs typeface="Calibri"/>
              </a:rPr>
              <a:t>assurance </a:t>
            </a:r>
            <a:r>
              <a:rPr sz="1400" spc="-10" dirty="0">
                <a:latin typeface="Calibri"/>
                <a:cs typeface="Calibri"/>
              </a:rPr>
              <a:t>over  </a:t>
            </a:r>
            <a:r>
              <a:rPr sz="1400" spc="-5" dirty="0">
                <a:latin typeface="Calibri"/>
                <a:cs typeface="Calibri"/>
              </a:rPr>
              <a:t>their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projects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762" y="4008863"/>
            <a:ext cx="3004185" cy="1760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5786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Core </a:t>
            </a:r>
            <a:r>
              <a:rPr sz="1600" b="1" spc="-5" dirty="0">
                <a:latin typeface="Calibri"/>
                <a:cs typeface="Calibri"/>
              </a:rPr>
              <a:t>Business</a:t>
            </a:r>
            <a:r>
              <a:rPr sz="1600" b="1" spc="-5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Focus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Project owners </a:t>
            </a:r>
            <a:r>
              <a:rPr sz="1400" spc="-5" dirty="0">
                <a:latin typeface="Calibri"/>
                <a:cs typeface="Calibri"/>
              </a:rPr>
              <a:t>often </a:t>
            </a:r>
            <a:r>
              <a:rPr sz="1400" spc="-10" dirty="0">
                <a:latin typeface="Calibri"/>
                <a:cs typeface="Calibri"/>
              </a:rPr>
              <a:t>attempt to  resource </a:t>
            </a:r>
            <a:r>
              <a:rPr sz="1400" spc="-5" dirty="0">
                <a:latin typeface="Calibri"/>
                <a:cs typeface="Calibri"/>
              </a:rPr>
              <a:t>projects </a:t>
            </a:r>
            <a:r>
              <a:rPr sz="1400" spc="-10" dirty="0">
                <a:latin typeface="Calibri"/>
                <a:cs typeface="Calibri"/>
              </a:rPr>
              <a:t>from </a:t>
            </a:r>
            <a:r>
              <a:rPr sz="1400" spc="-5" dirty="0">
                <a:latin typeface="Calibri"/>
                <a:cs typeface="Calibri"/>
              </a:rPr>
              <a:t>existing </a:t>
            </a:r>
            <a:r>
              <a:rPr sz="1400" spc="-15" dirty="0">
                <a:latin typeface="Calibri"/>
                <a:cs typeface="Calibri"/>
              </a:rPr>
              <a:t>staff  </a:t>
            </a:r>
            <a:r>
              <a:rPr sz="1400" spc="-5" dirty="0">
                <a:latin typeface="Calibri"/>
                <a:cs typeface="Calibri"/>
              </a:rPr>
              <a:t>often ill-equipped </a:t>
            </a:r>
            <a:r>
              <a:rPr sz="1400" spc="-10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the challenges and  complexities of capital project  management, diluting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15" dirty="0">
                <a:latin typeface="Calibri"/>
                <a:cs typeface="Calibri"/>
              </a:rPr>
              <a:t>focus </a:t>
            </a:r>
            <a:r>
              <a:rPr sz="1400" spc="-5" dirty="0">
                <a:latin typeface="Calibri"/>
                <a:cs typeface="Calibri"/>
              </a:rPr>
              <a:t>on </a:t>
            </a:r>
            <a:r>
              <a:rPr sz="1400" spc="-15" dirty="0">
                <a:latin typeface="Calibri"/>
                <a:cs typeface="Calibri"/>
              </a:rPr>
              <a:t>core  </a:t>
            </a:r>
            <a:r>
              <a:rPr sz="1400" spc="-5" dirty="0">
                <a:latin typeface="Calibri"/>
                <a:cs typeface="Calibri"/>
              </a:rPr>
              <a:t>business.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97246" y="3991826"/>
            <a:ext cx="96901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Inflexibility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0769" y="4450041"/>
            <a:ext cx="2921635" cy="1302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Projects </a:t>
            </a:r>
            <a:r>
              <a:rPr sz="1400" spc="-10" dirty="0">
                <a:latin typeface="Calibri"/>
                <a:cs typeface="Calibri"/>
              </a:rPr>
              <a:t>are </a:t>
            </a:r>
            <a:r>
              <a:rPr sz="1400" spc="-5" dirty="0">
                <a:latin typeface="Calibri"/>
                <a:cs typeface="Calibri"/>
              </a:rPr>
              <a:t>by </a:t>
            </a:r>
            <a:r>
              <a:rPr sz="1400" dirty="0">
                <a:latin typeface="Calibri"/>
                <a:cs typeface="Calibri"/>
              </a:rPr>
              <a:t>their </a:t>
            </a:r>
            <a:r>
              <a:rPr sz="1400" spc="-5" dirty="0">
                <a:latin typeface="Calibri"/>
                <a:cs typeface="Calibri"/>
              </a:rPr>
              <a:t>very nature short  term </a:t>
            </a:r>
            <a:r>
              <a:rPr sz="1400" spc="-10" dirty="0">
                <a:latin typeface="Calibri"/>
                <a:cs typeface="Calibri"/>
              </a:rPr>
              <a:t>endeavors, </a:t>
            </a:r>
            <a:r>
              <a:rPr sz="1400" spc="-5" dirty="0">
                <a:latin typeface="Calibri"/>
                <a:cs typeface="Calibri"/>
              </a:rPr>
              <a:t>with varying </a:t>
            </a:r>
            <a:r>
              <a:rPr sz="1400" spc="-10" dirty="0">
                <a:latin typeface="Calibri"/>
                <a:cs typeface="Calibri"/>
              </a:rPr>
              <a:t>resource  </a:t>
            </a:r>
            <a:r>
              <a:rPr sz="1400" dirty="0">
                <a:latin typeface="Calibri"/>
                <a:cs typeface="Calibri"/>
              </a:rPr>
              <a:t>needs </a:t>
            </a:r>
            <a:r>
              <a:rPr sz="1400" spc="-5" dirty="0">
                <a:latin typeface="Calibri"/>
                <a:cs typeface="Calibri"/>
              </a:rPr>
              <a:t>through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15" dirty="0">
                <a:latin typeface="Calibri"/>
                <a:cs typeface="Calibri"/>
              </a:rPr>
              <a:t>life </a:t>
            </a:r>
            <a:r>
              <a:rPr sz="1400" spc="-5" dirty="0">
                <a:latin typeface="Calibri"/>
                <a:cs typeface="Calibri"/>
              </a:rPr>
              <a:t>cycle. </a:t>
            </a:r>
            <a:r>
              <a:rPr sz="1400" spc="-10" dirty="0">
                <a:latin typeface="Calibri"/>
                <a:cs typeface="Calibri"/>
              </a:rPr>
              <a:t>Owners  </a:t>
            </a:r>
            <a:r>
              <a:rPr sz="1400" spc="-5" dirty="0">
                <a:latin typeface="Calibri"/>
                <a:cs typeface="Calibri"/>
              </a:rPr>
              <a:t>invariably </a:t>
            </a:r>
            <a:r>
              <a:rPr sz="1400" spc="-10" dirty="0">
                <a:latin typeface="Calibri"/>
                <a:cs typeface="Calibri"/>
              </a:rPr>
              <a:t>are </a:t>
            </a:r>
            <a:r>
              <a:rPr sz="1400" spc="-5" dirty="0">
                <a:latin typeface="Calibri"/>
                <a:cs typeface="Calibri"/>
              </a:rPr>
              <a:t>challenged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15" dirty="0">
                <a:latin typeface="Calibri"/>
                <a:cs typeface="Calibri"/>
              </a:rPr>
              <a:t>strike </a:t>
            </a:r>
            <a:r>
              <a:rPr sz="1400" dirty="0">
                <a:latin typeface="Calibri"/>
                <a:cs typeface="Calibri"/>
              </a:rPr>
              <a:t>the  </a:t>
            </a:r>
            <a:r>
              <a:rPr sz="1400" spc="-5" dirty="0">
                <a:latin typeface="Calibri"/>
                <a:cs typeface="Calibri"/>
              </a:rPr>
              <a:t>right balance due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onerous on-  </a:t>
            </a:r>
            <a:r>
              <a:rPr sz="1400" spc="-10" dirty="0">
                <a:latin typeface="Calibri"/>
                <a:cs typeface="Calibri"/>
              </a:rPr>
              <a:t>boarding </a:t>
            </a:r>
            <a:r>
              <a:rPr sz="1400" spc="-5" dirty="0">
                <a:latin typeface="Calibri"/>
                <a:cs typeface="Calibri"/>
              </a:rPr>
              <a:t>and offloading of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resources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397" y="458306"/>
            <a:ext cx="2869565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/>
              <a:t>The</a:t>
            </a:r>
            <a:r>
              <a:rPr sz="3600" spc="-85" dirty="0"/>
              <a:t> </a:t>
            </a:r>
            <a:r>
              <a:rPr sz="3600" spc="-5" dirty="0"/>
              <a:t>Solution</a:t>
            </a:r>
            <a:endParaRPr sz="36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1342899" y="1774669"/>
            <a:ext cx="21526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Dedicated </a:t>
            </a:r>
            <a:r>
              <a:rPr sz="1600" b="1" spc="-5" dirty="0">
                <a:latin typeface="Calibri"/>
                <a:cs typeface="Calibri"/>
              </a:rPr>
              <a:t>Owners</a:t>
            </a:r>
            <a:r>
              <a:rPr sz="1600" b="1" spc="-65" dirty="0">
                <a:latin typeface="Calibri"/>
                <a:cs typeface="Calibri"/>
              </a:rPr>
              <a:t> </a:t>
            </a:r>
            <a:r>
              <a:rPr sz="1600" b="1" spc="-30" dirty="0">
                <a:latin typeface="Calibri"/>
                <a:cs typeface="Calibri"/>
              </a:rPr>
              <a:t>Teams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763" y="2232886"/>
            <a:ext cx="3004185" cy="875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Owners’ </a:t>
            </a:r>
            <a:r>
              <a:rPr sz="1400" spc="-5" dirty="0">
                <a:latin typeface="Calibri"/>
                <a:cs typeface="Calibri"/>
              </a:rPr>
              <a:t>teams bridge </a:t>
            </a:r>
            <a:r>
              <a:rPr sz="1400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gap </a:t>
            </a:r>
            <a:r>
              <a:rPr sz="1400" spc="-5" dirty="0">
                <a:latin typeface="Calibri"/>
                <a:cs typeface="Calibri"/>
              </a:rPr>
              <a:t>between  </a:t>
            </a:r>
            <a:r>
              <a:rPr sz="1400" spc="-10" dirty="0">
                <a:latin typeface="Calibri"/>
                <a:cs typeface="Calibri"/>
              </a:rPr>
              <a:t>project owners </a:t>
            </a:r>
            <a:r>
              <a:rPr sz="1400" dirty="0">
                <a:latin typeface="Calibri"/>
                <a:cs typeface="Calibri"/>
              </a:rPr>
              <a:t>and EPCM </a:t>
            </a:r>
            <a:r>
              <a:rPr sz="1400" spc="-5" dirty="0">
                <a:latin typeface="Calibri"/>
                <a:cs typeface="Calibri"/>
              </a:rPr>
              <a:t>companies  and ensure that Owners’ </a:t>
            </a:r>
            <a:r>
              <a:rPr sz="1400" spc="-10" dirty="0">
                <a:latin typeface="Calibri"/>
                <a:cs typeface="Calibri"/>
              </a:rPr>
              <a:t>interests </a:t>
            </a:r>
            <a:r>
              <a:rPr sz="1400" spc="-15" dirty="0">
                <a:latin typeface="Calibri"/>
                <a:cs typeface="Calibri"/>
              </a:rPr>
              <a:t>are  </a:t>
            </a:r>
            <a:r>
              <a:rPr sz="1400" spc="-10" dirty="0">
                <a:latin typeface="Calibri"/>
                <a:cs typeface="Calibri"/>
              </a:rPr>
              <a:t>prioritized.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5490" y="1805011"/>
            <a:ext cx="2718435" cy="693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97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End-to-end </a:t>
            </a:r>
            <a:r>
              <a:rPr sz="1600" b="1" spc="-10" dirty="0">
                <a:latin typeface="Calibri"/>
                <a:cs typeface="Calibri"/>
              </a:rPr>
              <a:t>value</a:t>
            </a:r>
            <a:r>
              <a:rPr sz="1600" b="1" spc="-8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creation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136775" algn="l"/>
              </a:tabLst>
            </a:pPr>
            <a:r>
              <a:rPr sz="1400" spc="-10" dirty="0">
                <a:latin typeface="Calibri"/>
                <a:cs typeface="Calibri"/>
              </a:rPr>
              <a:t>Ou</a:t>
            </a:r>
            <a:r>
              <a:rPr sz="1400" spc="-5" dirty="0">
                <a:latin typeface="Calibri"/>
                <a:cs typeface="Calibri"/>
              </a:rPr>
              <a:t>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1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5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vice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</a:t>
            </a:r>
            <a:r>
              <a:rPr sz="1400" spc="-20" dirty="0">
                <a:latin typeface="Calibri"/>
                <a:cs typeface="Calibri"/>
              </a:rPr>
              <a:t>f</a:t>
            </a:r>
            <a:r>
              <a:rPr sz="1400" spc="-45" dirty="0">
                <a:latin typeface="Calibri"/>
                <a:cs typeface="Calibri"/>
              </a:rPr>
              <a:t>f</a:t>
            </a:r>
            <a:r>
              <a:rPr sz="1400" spc="-5" dirty="0">
                <a:latin typeface="Calibri"/>
                <a:cs typeface="Calibri"/>
              </a:rPr>
              <a:t>e</a:t>
            </a:r>
            <a:r>
              <a:rPr sz="1400" spc="-10" dirty="0">
                <a:latin typeface="Calibri"/>
                <a:cs typeface="Calibri"/>
              </a:rPr>
              <a:t>r</a:t>
            </a:r>
            <a:r>
              <a:rPr sz="1400" spc="-5" dirty="0">
                <a:latin typeface="Calibri"/>
                <a:cs typeface="Calibri"/>
              </a:rPr>
              <a:t>ing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1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tha</a:t>
            </a:r>
            <a:r>
              <a:rPr sz="1400" spc="-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	</a:t>
            </a:r>
            <a:r>
              <a:rPr sz="1400" spc="-30" dirty="0">
                <a:latin typeface="Calibri"/>
                <a:cs typeface="Calibri"/>
              </a:rPr>
              <a:t>e</a:t>
            </a:r>
            <a:r>
              <a:rPr sz="1400" spc="0" dirty="0">
                <a:latin typeface="Calibri"/>
                <a:cs typeface="Calibri"/>
              </a:rPr>
              <a:t>x</a:t>
            </a:r>
            <a:r>
              <a:rPr sz="1400" spc="-20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nds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55312" y="2476637"/>
            <a:ext cx="2718435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from </a:t>
            </a:r>
            <a:r>
              <a:rPr sz="1400" spc="-5" dirty="0">
                <a:latin typeface="Calibri"/>
                <a:cs typeface="Calibri"/>
              </a:rPr>
              <a:t>project conceptualization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full  operations, and every </a:t>
            </a:r>
            <a:r>
              <a:rPr sz="1400" spc="-10" dirty="0">
                <a:latin typeface="Calibri"/>
                <a:cs typeface="Calibri"/>
              </a:rPr>
              <a:t>step </a:t>
            </a:r>
            <a:r>
              <a:rPr sz="1400" spc="-5" dirty="0">
                <a:latin typeface="Calibri"/>
                <a:cs typeface="Calibri"/>
              </a:rPr>
              <a:t>in  between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45828" y="1805011"/>
            <a:ext cx="15303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latin typeface="Calibri"/>
                <a:cs typeface="Calibri"/>
              </a:rPr>
              <a:t>Project</a:t>
            </a:r>
            <a:r>
              <a:rPr sz="1600" b="1" spc="-9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Assurance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52230" y="2263227"/>
            <a:ext cx="2718435" cy="1089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Specialist </a:t>
            </a:r>
            <a:r>
              <a:rPr sz="1400" spc="-10" dirty="0">
                <a:latin typeface="Calibri"/>
                <a:cs typeface="Calibri"/>
              </a:rPr>
              <a:t>resources </a:t>
            </a:r>
            <a:r>
              <a:rPr sz="1400" dirty="0">
                <a:latin typeface="Calibri"/>
                <a:cs typeface="Calibri"/>
              </a:rPr>
              <a:t>with </a:t>
            </a:r>
            <a:r>
              <a:rPr sz="1400" spc="-10" dirty="0">
                <a:latin typeface="Calibri"/>
                <a:cs typeface="Calibri"/>
              </a:rPr>
              <a:t>intimate  </a:t>
            </a:r>
            <a:r>
              <a:rPr sz="1400" spc="-5" dirty="0">
                <a:latin typeface="Calibri"/>
                <a:cs typeface="Calibri"/>
              </a:rPr>
              <a:t>knowledge gained working </a:t>
            </a:r>
            <a:r>
              <a:rPr sz="1400" spc="-15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EPCM  companies empower </a:t>
            </a:r>
            <a:r>
              <a:rPr sz="1400" spc="-10" dirty="0">
                <a:latin typeface="Calibri"/>
                <a:cs typeface="Calibri"/>
              </a:rPr>
              <a:t>project owners  to </a:t>
            </a:r>
            <a:r>
              <a:rPr sz="1400" spc="-15" dirty="0">
                <a:latin typeface="Calibri"/>
                <a:cs typeface="Calibri"/>
              </a:rPr>
              <a:t>exercise </a:t>
            </a:r>
            <a:r>
              <a:rPr sz="1400" spc="-5" dirty="0">
                <a:latin typeface="Calibri"/>
                <a:cs typeface="Calibri"/>
              </a:rPr>
              <a:t>critical </a:t>
            </a:r>
            <a:r>
              <a:rPr sz="1400" spc="-10" dirty="0">
                <a:latin typeface="Calibri"/>
                <a:cs typeface="Calibri"/>
              </a:rPr>
              <a:t>assurance over  project</a:t>
            </a:r>
            <a:r>
              <a:rPr sz="1400" spc="-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deliverables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0652" y="4004640"/>
            <a:ext cx="5023485" cy="1120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10" dirty="0">
                <a:latin typeface="Calibri"/>
                <a:cs typeface="Calibri"/>
              </a:rPr>
              <a:t>Flexibility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Just-in-time resourcing, adapting </a:t>
            </a:r>
            <a:r>
              <a:rPr sz="1400" spc="-10" dirty="0">
                <a:latin typeface="Calibri"/>
                <a:cs typeface="Calibri"/>
              </a:rPr>
              <a:t>to constantly </a:t>
            </a:r>
            <a:r>
              <a:rPr sz="1400" spc="-5" dirty="0">
                <a:latin typeface="Calibri"/>
                <a:cs typeface="Calibri"/>
              </a:rPr>
              <a:t>evolving </a:t>
            </a:r>
            <a:r>
              <a:rPr sz="1400" spc="-10" dirty="0">
                <a:latin typeface="Calibri"/>
                <a:cs typeface="Calibri"/>
              </a:rPr>
              <a:t>resource  </a:t>
            </a:r>
            <a:r>
              <a:rPr sz="1400" spc="-5" dirty="0">
                <a:latin typeface="Calibri"/>
                <a:cs typeface="Calibri"/>
              </a:rPr>
              <a:t>demands and flexible onboarding and demobilization solves </a:t>
            </a:r>
            <a:r>
              <a:rPr sz="1400" spc="-15" dirty="0">
                <a:latin typeface="Calibri"/>
                <a:cs typeface="Calibri"/>
              </a:rPr>
              <a:t>complex  </a:t>
            </a:r>
            <a:r>
              <a:rPr sz="1400" spc="-10" dirty="0">
                <a:latin typeface="Calibri"/>
                <a:cs typeface="Calibri"/>
              </a:rPr>
              <a:t>problems </a:t>
            </a:r>
            <a:r>
              <a:rPr sz="1400" spc="-15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mining companies in a skills-depleted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environment.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397" y="451581"/>
            <a:ext cx="2877820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Our</a:t>
            </a:r>
            <a:r>
              <a:rPr sz="3600" spc="-105" dirty="0"/>
              <a:t> </a:t>
            </a:r>
            <a:r>
              <a:rPr sz="3600" spc="-5" dirty="0"/>
              <a:t>Services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838580" y="6135242"/>
            <a:ext cx="10666095" cy="0"/>
          </a:xfrm>
          <a:custGeom>
            <a:avLst/>
            <a:gdLst/>
            <a:ahLst/>
            <a:cxnLst/>
            <a:rect l="l" t="t" r="r" b="b"/>
            <a:pathLst>
              <a:path w="10666095">
                <a:moveTo>
                  <a:pt x="0" y="0"/>
                </a:moveTo>
                <a:lnTo>
                  <a:pt x="10665714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580" y="5139309"/>
            <a:ext cx="10666095" cy="0"/>
          </a:xfrm>
          <a:custGeom>
            <a:avLst/>
            <a:gdLst/>
            <a:ahLst/>
            <a:cxnLst/>
            <a:rect l="l" t="t" r="r" b="b"/>
            <a:pathLst>
              <a:path w="10666095">
                <a:moveTo>
                  <a:pt x="0" y="0"/>
                </a:moveTo>
                <a:lnTo>
                  <a:pt x="10665714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580" y="4142613"/>
            <a:ext cx="10666095" cy="0"/>
          </a:xfrm>
          <a:custGeom>
            <a:avLst/>
            <a:gdLst/>
            <a:ahLst/>
            <a:cxnLst/>
            <a:rect l="l" t="t" r="r" b="b"/>
            <a:pathLst>
              <a:path w="10666095">
                <a:moveTo>
                  <a:pt x="0" y="0"/>
                </a:moveTo>
                <a:lnTo>
                  <a:pt x="10665714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580" y="3146679"/>
            <a:ext cx="10666095" cy="0"/>
          </a:xfrm>
          <a:custGeom>
            <a:avLst/>
            <a:gdLst/>
            <a:ahLst/>
            <a:cxnLst/>
            <a:rect l="l" t="t" r="r" b="b"/>
            <a:pathLst>
              <a:path w="10666095">
                <a:moveTo>
                  <a:pt x="0" y="0"/>
                </a:moveTo>
                <a:lnTo>
                  <a:pt x="10665714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580" y="2149982"/>
            <a:ext cx="10666095" cy="0"/>
          </a:xfrm>
          <a:custGeom>
            <a:avLst/>
            <a:gdLst/>
            <a:ahLst/>
            <a:cxnLst/>
            <a:rect l="l" t="t" r="r" b="b"/>
            <a:pathLst>
              <a:path w="10666095">
                <a:moveTo>
                  <a:pt x="0" y="0"/>
                </a:moveTo>
                <a:lnTo>
                  <a:pt x="10665714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586" y="1201292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2614764" y="0"/>
                </a:moveTo>
                <a:lnTo>
                  <a:pt x="158140" y="0"/>
                </a:lnTo>
                <a:lnTo>
                  <a:pt x="108156" y="8062"/>
                </a:lnTo>
                <a:lnTo>
                  <a:pt x="64745" y="30512"/>
                </a:lnTo>
                <a:lnTo>
                  <a:pt x="30512" y="64745"/>
                </a:lnTo>
                <a:lnTo>
                  <a:pt x="8062" y="108156"/>
                </a:lnTo>
                <a:lnTo>
                  <a:pt x="0" y="158140"/>
                </a:lnTo>
                <a:lnTo>
                  <a:pt x="0" y="948690"/>
                </a:lnTo>
                <a:lnTo>
                  <a:pt x="2772918" y="948690"/>
                </a:lnTo>
                <a:lnTo>
                  <a:pt x="2772918" y="158140"/>
                </a:lnTo>
                <a:lnTo>
                  <a:pt x="2764855" y="108156"/>
                </a:lnTo>
                <a:lnTo>
                  <a:pt x="2742405" y="64745"/>
                </a:lnTo>
                <a:lnTo>
                  <a:pt x="2708170" y="30512"/>
                </a:lnTo>
                <a:lnTo>
                  <a:pt x="2664755" y="8062"/>
                </a:lnTo>
                <a:lnTo>
                  <a:pt x="2614764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8586" y="1201292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158140" y="0"/>
                </a:moveTo>
                <a:lnTo>
                  <a:pt x="2614764" y="0"/>
                </a:lnTo>
                <a:lnTo>
                  <a:pt x="2664755" y="8062"/>
                </a:lnTo>
                <a:lnTo>
                  <a:pt x="2708170" y="30512"/>
                </a:lnTo>
                <a:lnTo>
                  <a:pt x="2742405" y="64745"/>
                </a:lnTo>
                <a:lnTo>
                  <a:pt x="2764855" y="108156"/>
                </a:lnTo>
                <a:lnTo>
                  <a:pt x="2772918" y="158140"/>
                </a:lnTo>
                <a:lnTo>
                  <a:pt x="2772918" y="948690"/>
                </a:lnTo>
                <a:lnTo>
                  <a:pt x="0" y="948690"/>
                </a:lnTo>
                <a:lnTo>
                  <a:pt x="0" y="158140"/>
                </a:lnTo>
                <a:lnTo>
                  <a:pt x="8062" y="108156"/>
                </a:lnTo>
                <a:lnTo>
                  <a:pt x="30512" y="64745"/>
                </a:lnTo>
                <a:lnTo>
                  <a:pt x="64745" y="30512"/>
                </a:lnTo>
                <a:lnTo>
                  <a:pt x="108156" y="8062"/>
                </a:lnTo>
                <a:lnTo>
                  <a:pt x="158140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25150" y="1406985"/>
            <a:ext cx="1600200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5725">
              <a:lnSpc>
                <a:spcPts val="22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Owners 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Team  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ep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38586" y="2197989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2614764" y="0"/>
                </a:moveTo>
                <a:lnTo>
                  <a:pt x="158140" y="0"/>
                </a:lnTo>
                <a:lnTo>
                  <a:pt x="108156" y="8062"/>
                </a:lnTo>
                <a:lnTo>
                  <a:pt x="64745" y="30512"/>
                </a:lnTo>
                <a:lnTo>
                  <a:pt x="30512" y="64745"/>
                </a:lnTo>
                <a:lnTo>
                  <a:pt x="8062" y="108156"/>
                </a:lnTo>
                <a:lnTo>
                  <a:pt x="0" y="158140"/>
                </a:lnTo>
                <a:lnTo>
                  <a:pt x="0" y="948690"/>
                </a:lnTo>
                <a:lnTo>
                  <a:pt x="2772918" y="948690"/>
                </a:lnTo>
                <a:lnTo>
                  <a:pt x="2772918" y="158140"/>
                </a:lnTo>
                <a:lnTo>
                  <a:pt x="2764855" y="108156"/>
                </a:lnTo>
                <a:lnTo>
                  <a:pt x="2742405" y="64745"/>
                </a:lnTo>
                <a:lnTo>
                  <a:pt x="2708170" y="30512"/>
                </a:lnTo>
                <a:lnTo>
                  <a:pt x="2664755" y="8062"/>
                </a:lnTo>
                <a:lnTo>
                  <a:pt x="2614764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8586" y="2197989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158140" y="0"/>
                </a:moveTo>
                <a:lnTo>
                  <a:pt x="2614764" y="0"/>
                </a:lnTo>
                <a:lnTo>
                  <a:pt x="2664755" y="8062"/>
                </a:lnTo>
                <a:lnTo>
                  <a:pt x="2708170" y="30512"/>
                </a:lnTo>
                <a:lnTo>
                  <a:pt x="2742405" y="64745"/>
                </a:lnTo>
                <a:lnTo>
                  <a:pt x="2764855" y="108156"/>
                </a:lnTo>
                <a:lnTo>
                  <a:pt x="2772918" y="158140"/>
                </a:lnTo>
                <a:lnTo>
                  <a:pt x="2772918" y="948690"/>
                </a:lnTo>
                <a:lnTo>
                  <a:pt x="0" y="948690"/>
                </a:lnTo>
                <a:lnTo>
                  <a:pt x="0" y="158140"/>
                </a:lnTo>
                <a:lnTo>
                  <a:pt x="8062" y="108156"/>
                </a:lnTo>
                <a:lnTo>
                  <a:pt x="30512" y="64745"/>
                </a:lnTo>
                <a:lnTo>
                  <a:pt x="64745" y="30512"/>
                </a:lnTo>
                <a:lnTo>
                  <a:pt x="108156" y="8062"/>
                </a:lnTo>
                <a:lnTo>
                  <a:pt x="158140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93238" y="2230476"/>
            <a:ext cx="1862455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1809" marR="5080" indent="-499109">
              <a:lnSpc>
                <a:spcPts val="22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Project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Assurance 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Services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8586" y="3193923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2614764" y="0"/>
                </a:moveTo>
                <a:lnTo>
                  <a:pt x="158140" y="0"/>
                </a:lnTo>
                <a:lnTo>
                  <a:pt x="108156" y="8062"/>
                </a:lnTo>
                <a:lnTo>
                  <a:pt x="64745" y="30512"/>
                </a:lnTo>
                <a:lnTo>
                  <a:pt x="30512" y="64745"/>
                </a:lnTo>
                <a:lnTo>
                  <a:pt x="8062" y="108156"/>
                </a:lnTo>
                <a:lnTo>
                  <a:pt x="0" y="158140"/>
                </a:lnTo>
                <a:lnTo>
                  <a:pt x="0" y="948690"/>
                </a:lnTo>
                <a:lnTo>
                  <a:pt x="2772918" y="948690"/>
                </a:lnTo>
                <a:lnTo>
                  <a:pt x="2772918" y="158140"/>
                </a:lnTo>
                <a:lnTo>
                  <a:pt x="2764855" y="108156"/>
                </a:lnTo>
                <a:lnTo>
                  <a:pt x="2742405" y="64745"/>
                </a:lnTo>
                <a:lnTo>
                  <a:pt x="2708170" y="30512"/>
                </a:lnTo>
                <a:lnTo>
                  <a:pt x="2664755" y="8062"/>
                </a:lnTo>
                <a:lnTo>
                  <a:pt x="2614764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8586" y="3193923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158140" y="0"/>
                </a:moveTo>
                <a:lnTo>
                  <a:pt x="2614764" y="0"/>
                </a:lnTo>
                <a:lnTo>
                  <a:pt x="2664755" y="8062"/>
                </a:lnTo>
                <a:lnTo>
                  <a:pt x="2708170" y="30512"/>
                </a:lnTo>
                <a:lnTo>
                  <a:pt x="2742405" y="64745"/>
                </a:lnTo>
                <a:lnTo>
                  <a:pt x="2764855" y="108156"/>
                </a:lnTo>
                <a:lnTo>
                  <a:pt x="2772918" y="158140"/>
                </a:lnTo>
                <a:lnTo>
                  <a:pt x="2772918" y="948690"/>
                </a:lnTo>
                <a:lnTo>
                  <a:pt x="0" y="948690"/>
                </a:lnTo>
                <a:lnTo>
                  <a:pt x="0" y="158140"/>
                </a:lnTo>
                <a:lnTo>
                  <a:pt x="8062" y="108156"/>
                </a:lnTo>
                <a:lnTo>
                  <a:pt x="30512" y="64745"/>
                </a:lnTo>
                <a:lnTo>
                  <a:pt x="64745" y="30512"/>
                </a:lnTo>
                <a:lnTo>
                  <a:pt x="108156" y="8062"/>
                </a:lnTo>
                <a:lnTo>
                  <a:pt x="158140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64428" y="3314922"/>
            <a:ext cx="212026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solidFill>
                  <a:srgbClr val="FFFFFF"/>
                </a:solidFill>
                <a:latin typeface="Calibri"/>
                <a:cs typeface="Calibri"/>
              </a:rPr>
              <a:t>Resource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placement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8586" y="4190619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2614764" y="0"/>
                </a:moveTo>
                <a:lnTo>
                  <a:pt x="158140" y="0"/>
                </a:lnTo>
                <a:lnTo>
                  <a:pt x="108156" y="8062"/>
                </a:lnTo>
                <a:lnTo>
                  <a:pt x="64745" y="30512"/>
                </a:lnTo>
                <a:lnTo>
                  <a:pt x="30512" y="64745"/>
                </a:lnTo>
                <a:lnTo>
                  <a:pt x="8062" y="108156"/>
                </a:lnTo>
                <a:lnTo>
                  <a:pt x="0" y="158140"/>
                </a:lnTo>
                <a:lnTo>
                  <a:pt x="0" y="948689"/>
                </a:lnTo>
                <a:lnTo>
                  <a:pt x="2772918" y="948689"/>
                </a:lnTo>
                <a:lnTo>
                  <a:pt x="2772918" y="158140"/>
                </a:lnTo>
                <a:lnTo>
                  <a:pt x="2764855" y="108156"/>
                </a:lnTo>
                <a:lnTo>
                  <a:pt x="2742405" y="64745"/>
                </a:lnTo>
                <a:lnTo>
                  <a:pt x="2708170" y="30512"/>
                </a:lnTo>
                <a:lnTo>
                  <a:pt x="2664755" y="8062"/>
                </a:lnTo>
                <a:lnTo>
                  <a:pt x="2614764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586" y="4190619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158140" y="0"/>
                </a:moveTo>
                <a:lnTo>
                  <a:pt x="2614764" y="0"/>
                </a:lnTo>
                <a:lnTo>
                  <a:pt x="2664755" y="8062"/>
                </a:lnTo>
                <a:lnTo>
                  <a:pt x="2708170" y="30512"/>
                </a:lnTo>
                <a:lnTo>
                  <a:pt x="2742405" y="64745"/>
                </a:lnTo>
                <a:lnTo>
                  <a:pt x="2764855" y="108156"/>
                </a:lnTo>
                <a:lnTo>
                  <a:pt x="2772918" y="158140"/>
                </a:lnTo>
                <a:lnTo>
                  <a:pt x="2772918" y="948689"/>
                </a:lnTo>
                <a:lnTo>
                  <a:pt x="0" y="948689"/>
                </a:lnTo>
                <a:lnTo>
                  <a:pt x="0" y="158140"/>
                </a:lnTo>
                <a:lnTo>
                  <a:pt x="8062" y="108156"/>
                </a:lnTo>
                <a:lnTo>
                  <a:pt x="30512" y="64745"/>
                </a:lnTo>
                <a:lnTo>
                  <a:pt x="64745" y="30512"/>
                </a:lnTo>
                <a:lnTo>
                  <a:pt x="108156" y="8062"/>
                </a:lnTo>
                <a:lnTo>
                  <a:pt x="158140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01944" y="4223153"/>
            <a:ext cx="2245360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2945" marR="5080" indent="-690880">
              <a:lnSpc>
                <a:spcPts val="220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Boutique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Engineering  Services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8586" y="5186553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2614764" y="0"/>
                </a:moveTo>
                <a:lnTo>
                  <a:pt x="158140" y="0"/>
                </a:lnTo>
                <a:lnTo>
                  <a:pt x="108156" y="8062"/>
                </a:lnTo>
                <a:lnTo>
                  <a:pt x="64745" y="30512"/>
                </a:lnTo>
                <a:lnTo>
                  <a:pt x="30512" y="64745"/>
                </a:lnTo>
                <a:lnTo>
                  <a:pt x="8062" y="108156"/>
                </a:lnTo>
                <a:lnTo>
                  <a:pt x="0" y="158140"/>
                </a:lnTo>
                <a:lnTo>
                  <a:pt x="0" y="948690"/>
                </a:lnTo>
                <a:lnTo>
                  <a:pt x="2772918" y="948690"/>
                </a:lnTo>
                <a:lnTo>
                  <a:pt x="2772918" y="158140"/>
                </a:lnTo>
                <a:lnTo>
                  <a:pt x="2764855" y="108156"/>
                </a:lnTo>
                <a:lnTo>
                  <a:pt x="2742405" y="64745"/>
                </a:lnTo>
                <a:lnTo>
                  <a:pt x="2708170" y="30512"/>
                </a:lnTo>
                <a:lnTo>
                  <a:pt x="2664755" y="8062"/>
                </a:lnTo>
                <a:lnTo>
                  <a:pt x="2614764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8586" y="5186553"/>
            <a:ext cx="2773045" cy="948690"/>
          </a:xfrm>
          <a:custGeom>
            <a:avLst/>
            <a:gdLst/>
            <a:ahLst/>
            <a:cxnLst/>
            <a:rect l="l" t="t" r="r" b="b"/>
            <a:pathLst>
              <a:path w="2773045" h="948689">
                <a:moveTo>
                  <a:pt x="158140" y="0"/>
                </a:moveTo>
                <a:lnTo>
                  <a:pt x="2614764" y="0"/>
                </a:lnTo>
                <a:lnTo>
                  <a:pt x="2664755" y="8062"/>
                </a:lnTo>
                <a:lnTo>
                  <a:pt x="2708170" y="30512"/>
                </a:lnTo>
                <a:lnTo>
                  <a:pt x="2742405" y="64745"/>
                </a:lnTo>
                <a:lnTo>
                  <a:pt x="2764855" y="108156"/>
                </a:lnTo>
                <a:lnTo>
                  <a:pt x="2772918" y="158140"/>
                </a:lnTo>
                <a:lnTo>
                  <a:pt x="2772918" y="948690"/>
                </a:lnTo>
                <a:lnTo>
                  <a:pt x="0" y="948690"/>
                </a:lnTo>
                <a:lnTo>
                  <a:pt x="0" y="158140"/>
                </a:lnTo>
                <a:lnTo>
                  <a:pt x="8062" y="108156"/>
                </a:lnTo>
                <a:lnTo>
                  <a:pt x="30512" y="64745"/>
                </a:lnTo>
                <a:lnTo>
                  <a:pt x="64745" y="30512"/>
                </a:lnTo>
                <a:lnTo>
                  <a:pt x="108156" y="8062"/>
                </a:lnTo>
                <a:lnTo>
                  <a:pt x="158140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244438" y="5501401"/>
            <a:ext cx="19602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Operational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Audits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3" name="object 23"/>
          <p:cNvSpPr txBox="1"/>
          <p:nvPr/>
        </p:nvSpPr>
        <p:spPr>
          <a:xfrm>
            <a:off x="3736340" y="1335044"/>
            <a:ext cx="733679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10" dirty="0">
                <a:latin typeface="Calibri"/>
                <a:cs typeface="Calibri"/>
              </a:rPr>
              <a:t>provide </a:t>
            </a:r>
            <a:r>
              <a:rPr sz="1800" spc="-5" dirty="0">
                <a:latin typeface="Calibri"/>
                <a:cs typeface="Calibri"/>
              </a:rPr>
              <a:t>end-to-end </a:t>
            </a:r>
            <a:r>
              <a:rPr sz="1800" dirty="0">
                <a:latin typeface="Calibri"/>
                <a:cs typeface="Calibri"/>
              </a:rPr>
              <a:t>multi-disciplinary </a:t>
            </a:r>
            <a:r>
              <a:rPr sz="1800" spc="-10" dirty="0">
                <a:latin typeface="Calibri"/>
                <a:cs typeface="Calibri"/>
              </a:rPr>
              <a:t>owners team </a:t>
            </a:r>
            <a:r>
              <a:rPr sz="1800" spc="-15" dirty="0">
                <a:latin typeface="Calibri"/>
                <a:cs typeface="Calibri"/>
              </a:rPr>
              <a:t>representation </a:t>
            </a:r>
            <a:r>
              <a:rPr sz="1800" dirty="0">
                <a:latin typeface="Calibri"/>
                <a:cs typeface="Calibri"/>
              </a:rPr>
              <a:t>services 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mining </a:t>
            </a:r>
            <a:r>
              <a:rPr sz="1800" spc="-10" dirty="0">
                <a:latin typeface="Calibri"/>
                <a:cs typeface="Calibri"/>
              </a:rPr>
              <a:t>projects, </a:t>
            </a:r>
            <a:r>
              <a:rPr sz="1800" spc="-15" dirty="0">
                <a:latin typeface="Calibri"/>
                <a:cs typeface="Calibri"/>
              </a:rPr>
              <a:t>effectively </a:t>
            </a:r>
            <a:r>
              <a:rPr sz="1800" spc="-5" dirty="0">
                <a:latin typeface="Calibri"/>
                <a:cs typeface="Calibri"/>
              </a:rPr>
              <a:t>acting </a:t>
            </a:r>
            <a:r>
              <a:rPr sz="1800" dirty="0">
                <a:latin typeface="Calibri"/>
                <a:cs typeface="Calibri"/>
              </a:rPr>
              <a:t>as an </a:t>
            </a:r>
            <a:r>
              <a:rPr sz="1800" spc="-10" dirty="0">
                <a:latin typeface="Calibri"/>
                <a:cs typeface="Calibri"/>
              </a:rPr>
              <a:t>extension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Client’s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team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36568" y="2278019"/>
            <a:ext cx="7478395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Our </a:t>
            </a: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5" dirty="0">
                <a:latin typeface="Calibri"/>
                <a:cs typeface="Calibri"/>
              </a:rPr>
              <a:t>Maturity Assessment </a:t>
            </a:r>
            <a:r>
              <a:rPr sz="1800" dirty="0">
                <a:latin typeface="Calibri"/>
                <a:cs typeface="Calibri"/>
              </a:rPr>
              <a:t>services </a:t>
            </a:r>
            <a:r>
              <a:rPr sz="1800" spc="-10" dirty="0">
                <a:latin typeface="Calibri"/>
                <a:cs typeface="Calibri"/>
              </a:rPr>
              <a:t>provide owners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factual account  </a:t>
            </a:r>
            <a:r>
              <a:rPr sz="1800" spc="-5" dirty="0">
                <a:latin typeface="Calibri"/>
                <a:cs typeface="Calibri"/>
              </a:rPr>
              <a:t>on </a:t>
            </a: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5" dirty="0">
                <a:latin typeface="Calibri"/>
                <a:cs typeface="Calibri"/>
              </a:rPr>
              <a:t>health </a:t>
            </a:r>
            <a:r>
              <a:rPr sz="1800" spc="-15" dirty="0">
                <a:latin typeface="Calibri"/>
                <a:cs typeface="Calibri"/>
              </a:rPr>
              <a:t>status,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5" dirty="0">
                <a:latin typeface="Calibri"/>
                <a:cs typeface="Calibri"/>
              </a:rPr>
              <a:t>gap </a:t>
            </a:r>
            <a:r>
              <a:rPr sz="1800" spc="-5" dirty="0">
                <a:latin typeface="Calibri"/>
                <a:cs typeface="Calibri"/>
              </a:rPr>
              <a:t>analyses of </a:t>
            </a:r>
            <a:r>
              <a:rPr sz="1800" spc="-10" dirty="0">
                <a:latin typeface="Calibri"/>
                <a:cs typeface="Calibri"/>
              </a:rPr>
              <a:t>required </a:t>
            </a:r>
            <a:r>
              <a:rPr sz="1800" spc="-5" dirty="0">
                <a:latin typeface="Calibri"/>
                <a:cs typeface="Calibri"/>
              </a:rPr>
              <a:t>vs actual maturity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10" dirty="0">
                <a:latin typeface="Calibri"/>
                <a:cs typeface="Calibri"/>
              </a:rPr>
              <a:t>recommended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interventions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36568" y="3192876"/>
            <a:ext cx="790194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Our </a:t>
            </a:r>
            <a:r>
              <a:rPr sz="1800" spc="-10" dirty="0">
                <a:latin typeface="Calibri"/>
                <a:cs typeface="Calibri"/>
              </a:rPr>
              <a:t>Resource </a:t>
            </a:r>
            <a:r>
              <a:rPr sz="1800" spc="-5" dirty="0">
                <a:latin typeface="Calibri"/>
                <a:cs typeface="Calibri"/>
              </a:rPr>
              <a:t>Placement </a:t>
            </a:r>
            <a:r>
              <a:rPr sz="1800" dirty="0">
                <a:latin typeface="Calibri"/>
                <a:cs typeface="Calibri"/>
              </a:rPr>
              <a:t>services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15" dirty="0">
                <a:latin typeface="Calibri"/>
                <a:cs typeface="Calibri"/>
              </a:rPr>
              <a:t>differentiated </a:t>
            </a:r>
            <a:r>
              <a:rPr sz="1800" spc="-5" dirty="0">
                <a:latin typeface="Calibri"/>
                <a:cs typeface="Calibri"/>
              </a:rPr>
              <a:t>by our </a:t>
            </a:r>
            <a:r>
              <a:rPr sz="1800" spc="-10" dirty="0">
                <a:latin typeface="Calibri"/>
                <a:cs typeface="Calibri"/>
              </a:rPr>
              <a:t>intimate understanding </a:t>
            </a:r>
            <a:r>
              <a:rPr sz="1800" spc="-5" dirty="0">
                <a:latin typeface="Calibri"/>
                <a:cs typeface="Calibri"/>
              </a:rPr>
              <a:t>of  </a:t>
            </a:r>
            <a:r>
              <a:rPr sz="1800" spc="-10" dirty="0">
                <a:latin typeface="Calibri"/>
                <a:cs typeface="Calibri"/>
              </a:rPr>
              <a:t>Owners </a:t>
            </a:r>
            <a:r>
              <a:rPr sz="1800" spc="-5" dirty="0">
                <a:latin typeface="Calibri"/>
                <a:cs typeface="Calibri"/>
              </a:rPr>
              <a:t>needs. </a:t>
            </a: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5" dirty="0">
                <a:latin typeface="Calibri"/>
                <a:cs typeface="Calibri"/>
              </a:rPr>
              <a:t>recruit </a:t>
            </a:r>
            <a:r>
              <a:rPr sz="1800" spc="-10" dirty="0">
                <a:latin typeface="Calibri"/>
                <a:cs typeface="Calibri"/>
              </a:rPr>
              <a:t>exclusively from </a:t>
            </a:r>
            <a:r>
              <a:rPr sz="1800" spc="-5" dirty="0">
                <a:latin typeface="Calibri"/>
                <a:cs typeface="Calibri"/>
              </a:rPr>
              <a:t>our own </a:t>
            </a:r>
            <a:r>
              <a:rPr sz="1800" spc="-10" dirty="0">
                <a:latin typeface="Calibri"/>
                <a:cs typeface="Calibri"/>
              </a:rPr>
              <a:t>network </a:t>
            </a:r>
            <a:r>
              <a:rPr sz="1800" spc="-5" dirty="0">
                <a:latin typeface="Calibri"/>
                <a:cs typeface="Calibri"/>
              </a:rPr>
              <a:t>of specialist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resources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36568" y="4221576"/>
            <a:ext cx="712089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10" dirty="0">
                <a:latin typeface="Calibri"/>
                <a:cs typeface="Calibri"/>
              </a:rPr>
              <a:t>provide </a:t>
            </a:r>
            <a:r>
              <a:rPr sz="1800" spc="-5" dirty="0">
                <a:latin typeface="Calibri"/>
                <a:cs typeface="Calibri"/>
              </a:rPr>
              <a:t>limited </a:t>
            </a:r>
            <a:r>
              <a:rPr sz="1800" spc="-10" dirty="0">
                <a:latin typeface="Calibri"/>
                <a:cs typeface="Calibri"/>
              </a:rPr>
              <a:t>front-end </a:t>
            </a:r>
            <a:r>
              <a:rPr sz="1800" spc="-5" dirty="0">
                <a:latin typeface="Calibri"/>
                <a:cs typeface="Calibri"/>
              </a:rPr>
              <a:t>engineering design </a:t>
            </a:r>
            <a:r>
              <a:rPr sz="1800" dirty="0">
                <a:latin typeface="Calibri"/>
                <a:cs typeface="Calibri"/>
              </a:rPr>
              <a:t>services </a:t>
            </a:r>
            <a:r>
              <a:rPr sz="1800" spc="-5" dirty="0">
                <a:latin typeface="Calibri"/>
                <a:cs typeface="Calibri"/>
              </a:rPr>
              <a:t>in-house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inform  investment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decisions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36797" y="5214386"/>
            <a:ext cx="7306309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Our </a:t>
            </a:r>
            <a:r>
              <a:rPr sz="1800" spc="-10" dirty="0">
                <a:latin typeface="Calibri"/>
                <a:cs typeface="Calibri"/>
              </a:rPr>
              <a:t>Operational </a:t>
            </a:r>
            <a:r>
              <a:rPr sz="1800" spc="-5" dirty="0">
                <a:latin typeface="Calibri"/>
                <a:cs typeface="Calibri"/>
              </a:rPr>
              <a:t>Assurance </a:t>
            </a:r>
            <a:r>
              <a:rPr sz="1800" dirty="0">
                <a:latin typeface="Calibri"/>
                <a:cs typeface="Calibri"/>
              </a:rPr>
              <a:t>services </a:t>
            </a:r>
            <a:r>
              <a:rPr sz="1800" spc="-10" dirty="0">
                <a:latin typeface="Calibri"/>
                <a:cs typeface="Calibri"/>
              </a:rPr>
              <a:t>focusses </a:t>
            </a:r>
            <a:r>
              <a:rPr sz="1800" spc="-5" dirty="0">
                <a:latin typeface="Calibri"/>
                <a:cs typeface="Calibri"/>
              </a:rPr>
              <a:t>on identifying compliance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best  </a:t>
            </a:r>
            <a:r>
              <a:rPr sz="1800" spc="-5" dirty="0">
                <a:latin typeface="Calibri"/>
                <a:cs typeface="Calibri"/>
              </a:rPr>
              <a:t>practice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identifying opportunities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improvement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1" y="321332"/>
            <a:ext cx="2002155" cy="648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000000"/>
                </a:solidFill>
                <a:latin typeface="Calibri Light"/>
                <a:cs typeface="Calibri Light"/>
              </a:rPr>
              <a:t>Our</a:t>
            </a:r>
            <a:r>
              <a:rPr sz="4000" spc="-95" dirty="0">
                <a:solidFill>
                  <a:srgbClr val="000000"/>
                </a:solidFill>
                <a:latin typeface="Calibri Light"/>
                <a:cs typeface="Calibri Light"/>
              </a:rPr>
              <a:t> Team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78988" y="2208565"/>
            <a:ext cx="797560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10"/>
              </a:lnSpc>
            </a:pPr>
            <a:r>
              <a:rPr sz="800" b="1" spc="-5" dirty="0">
                <a:latin typeface="Calibri"/>
                <a:cs typeface="Calibri"/>
              </a:rPr>
              <a:t>Jan</a:t>
            </a:r>
            <a:r>
              <a:rPr sz="800" b="1" spc="-80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Booyse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910"/>
              </a:lnSpc>
            </a:pPr>
            <a:r>
              <a:rPr sz="800" spc="-5" dirty="0">
                <a:latin typeface="Calibri"/>
                <a:cs typeface="Calibri"/>
              </a:rPr>
              <a:t>Managing</a:t>
            </a:r>
            <a:r>
              <a:rPr sz="800" spc="-4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Director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86851" y="4760019"/>
            <a:ext cx="928369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910"/>
              </a:lnSpc>
            </a:pPr>
            <a:r>
              <a:rPr sz="800" b="1" spc="-5" dirty="0">
                <a:latin typeface="Calibri"/>
                <a:cs typeface="Calibri"/>
              </a:rPr>
              <a:t>CJ van den</a:t>
            </a:r>
            <a:r>
              <a:rPr sz="800" b="1" spc="-90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Berg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910"/>
              </a:lnSpc>
            </a:pPr>
            <a:r>
              <a:rPr sz="800" spc="-5" dirty="0">
                <a:latin typeface="Calibri"/>
                <a:cs typeface="Calibri"/>
              </a:rPr>
              <a:t>Lead- Project</a:t>
            </a:r>
            <a:r>
              <a:rPr sz="800" spc="-5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Delivery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2728" y="4716494"/>
            <a:ext cx="588010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860"/>
              </a:lnSpc>
            </a:pPr>
            <a:r>
              <a:rPr sz="800" b="1" spc="-5" dirty="0">
                <a:latin typeface="Calibri"/>
                <a:cs typeface="Calibri"/>
              </a:rPr>
              <a:t>Leon De</a:t>
            </a:r>
            <a:r>
              <a:rPr sz="800" b="1" spc="-9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Kock  </a:t>
            </a:r>
            <a:r>
              <a:rPr sz="800" spc="-5" dirty="0">
                <a:latin typeface="Calibri"/>
                <a:cs typeface="Calibri"/>
              </a:rPr>
              <a:t>Lead- Project  Controls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8767" y="4728519"/>
            <a:ext cx="768985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910"/>
              </a:lnSpc>
            </a:pPr>
            <a:r>
              <a:rPr sz="800" b="1" spc="-5" dirty="0">
                <a:latin typeface="Calibri"/>
                <a:cs typeface="Calibri"/>
              </a:rPr>
              <a:t>Andre</a:t>
            </a:r>
            <a:r>
              <a:rPr sz="800" b="1" spc="-90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Nel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ts val="910"/>
              </a:lnSpc>
            </a:pPr>
            <a:r>
              <a:rPr sz="800" spc="-5" dirty="0">
                <a:latin typeface="Calibri"/>
                <a:cs typeface="Calibri"/>
              </a:rPr>
              <a:t>Lead-</a:t>
            </a:r>
            <a:r>
              <a:rPr sz="800" spc="-6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Commercial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73996" y="4683825"/>
            <a:ext cx="564515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b="1" spc="-5" dirty="0">
                <a:latin typeface="Calibri"/>
                <a:cs typeface="Calibri"/>
              </a:rPr>
              <a:t>Tom</a:t>
            </a:r>
            <a:r>
              <a:rPr sz="800" b="1" spc="-80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Steytler</a:t>
            </a:r>
            <a:endParaRPr sz="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800" spc="-5" dirty="0">
                <a:latin typeface="Calibri"/>
                <a:cs typeface="Calibri"/>
              </a:rPr>
              <a:t>Lead:</a:t>
            </a:r>
            <a:r>
              <a:rPr sz="800" spc="-7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HSE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79412" y="4745920"/>
            <a:ext cx="589915" cy="249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>
              <a:lnSpc>
                <a:spcPts val="910"/>
              </a:lnSpc>
            </a:pPr>
            <a:r>
              <a:rPr sz="800" b="1" spc="-5" dirty="0">
                <a:latin typeface="Calibri"/>
                <a:cs typeface="Calibri"/>
              </a:rPr>
              <a:t>Brett</a:t>
            </a:r>
            <a:r>
              <a:rPr sz="800" b="1" spc="-85" dirty="0">
                <a:latin typeface="Calibri"/>
                <a:cs typeface="Calibri"/>
              </a:rPr>
              <a:t> </a:t>
            </a:r>
            <a:r>
              <a:rPr sz="800" b="1" spc="-5" dirty="0">
                <a:latin typeface="Calibri"/>
                <a:cs typeface="Calibri"/>
              </a:rPr>
              <a:t>Cocks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910"/>
              </a:lnSpc>
            </a:pPr>
            <a:r>
              <a:rPr sz="800" spc="-5" dirty="0">
                <a:latin typeface="Calibri"/>
                <a:cs typeface="Calibri"/>
              </a:rPr>
              <a:t>Lead-</a:t>
            </a:r>
            <a:r>
              <a:rPr sz="800" spc="-7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Process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44999" y="2807970"/>
            <a:ext cx="2972435" cy="887730"/>
          </a:xfrm>
          <a:custGeom>
            <a:avLst/>
            <a:gdLst/>
            <a:ahLst/>
            <a:cxnLst/>
            <a:rect l="l" t="t" r="r" b="b"/>
            <a:pathLst>
              <a:path w="2972435" h="887729">
                <a:moveTo>
                  <a:pt x="2971838" y="0"/>
                </a:moveTo>
                <a:lnTo>
                  <a:pt x="2971838" y="443649"/>
                </a:lnTo>
                <a:lnTo>
                  <a:pt x="0" y="443649"/>
                </a:lnTo>
                <a:lnTo>
                  <a:pt x="0" y="887285"/>
                </a:lnTo>
              </a:path>
            </a:pathLst>
          </a:custGeom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16802" y="3250692"/>
            <a:ext cx="2922905" cy="446405"/>
          </a:xfrm>
          <a:custGeom>
            <a:avLst/>
            <a:gdLst/>
            <a:ahLst/>
            <a:cxnLst/>
            <a:rect l="l" t="t" r="r" b="b"/>
            <a:pathLst>
              <a:path w="2922904" h="446404">
                <a:moveTo>
                  <a:pt x="0" y="0"/>
                </a:moveTo>
                <a:lnTo>
                  <a:pt x="2922676" y="0"/>
                </a:lnTo>
                <a:lnTo>
                  <a:pt x="2922676" y="445795"/>
                </a:lnTo>
              </a:path>
            </a:pathLst>
          </a:custGeom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24984" y="3250692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216928"/>
                </a:lnTo>
                <a:lnTo>
                  <a:pt x="0" y="433857"/>
                </a:lnTo>
              </a:path>
            </a:pathLst>
          </a:custGeom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16802" y="3250692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216928"/>
                </a:lnTo>
                <a:lnTo>
                  <a:pt x="0" y="433857"/>
                </a:lnTo>
              </a:path>
            </a:pathLst>
          </a:custGeom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008619" y="3250692"/>
            <a:ext cx="0" cy="434340"/>
          </a:xfrm>
          <a:custGeom>
            <a:avLst/>
            <a:gdLst/>
            <a:ahLst/>
            <a:cxnLst/>
            <a:rect l="l" t="t" r="r" b="b"/>
            <a:pathLst>
              <a:path h="434339">
                <a:moveTo>
                  <a:pt x="0" y="0"/>
                </a:moveTo>
                <a:lnTo>
                  <a:pt x="0" y="216928"/>
                </a:lnTo>
                <a:lnTo>
                  <a:pt x="0" y="433857"/>
                </a:lnTo>
              </a:path>
            </a:pathLst>
          </a:custGeom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1CFD63C-4B81-0EB0-5372-06A60A7A1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793" y="3649857"/>
            <a:ext cx="1081825" cy="97879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57121EC-1800-4743-C7B4-7D427105E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793" y="3668324"/>
            <a:ext cx="998977" cy="9928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9F5587A-9AE0-1122-0C95-06CCEC16D6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4456" y="3692673"/>
            <a:ext cx="998969" cy="99896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87E28ED-DDE8-F301-5052-CF2B3355BC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1776" y="3716319"/>
            <a:ext cx="998969" cy="9945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FE738CD-9A63-46B7-9E72-5829CCDB3F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9090" y="3692673"/>
            <a:ext cx="998968" cy="9838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5A0BEA1-D52B-83A6-9A49-26FC0F4B4A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4631" y="1811493"/>
            <a:ext cx="978794" cy="9787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397" y="451581"/>
            <a:ext cx="4267835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/>
              <a:t>Our</a:t>
            </a:r>
            <a:r>
              <a:rPr sz="3600" spc="-60" dirty="0"/>
              <a:t> </a:t>
            </a:r>
            <a:r>
              <a:rPr sz="3600" spc="-5" dirty="0"/>
              <a:t>Differentiators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838580" y="6196203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580" y="5181980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580" y="4167759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580" y="3153536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580" y="2139314"/>
            <a:ext cx="10515600" cy="0"/>
          </a:xfrm>
          <a:custGeom>
            <a:avLst/>
            <a:gdLst/>
            <a:ahLst/>
            <a:cxnLst/>
            <a:rect l="l" t="t" r="r" b="b"/>
            <a:pathLst>
              <a:path w="10515600">
                <a:moveTo>
                  <a:pt x="0" y="0"/>
                </a:moveTo>
                <a:lnTo>
                  <a:pt x="10515600" y="0"/>
                </a:lnTo>
              </a:path>
            </a:pathLst>
          </a:custGeom>
          <a:ln w="12700">
            <a:solidFill>
              <a:srgbClr val="3459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586" y="1173861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2573108" y="0"/>
                </a:moveTo>
                <a:lnTo>
                  <a:pt x="160934" y="0"/>
                </a:lnTo>
                <a:lnTo>
                  <a:pt x="118149" y="5749"/>
                </a:lnTo>
                <a:lnTo>
                  <a:pt x="79705" y="21973"/>
                </a:lnTo>
                <a:lnTo>
                  <a:pt x="47134" y="47139"/>
                </a:lnTo>
                <a:lnTo>
                  <a:pt x="21970" y="79710"/>
                </a:lnTo>
                <a:lnTo>
                  <a:pt x="5748" y="118154"/>
                </a:lnTo>
                <a:lnTo>
                  <a:pt x="0" y="160934"/>
                </a:lnTo>
                <a:lnTo>
                  <a:pt x="0" y="965454"/>
                </a:lnTo>
                <a:lnTo>
                  <a:pt x="2734056" y="965454"/>
                </a:lnTo>
                <a:lnTo>
                  <a:pt x="2734056" y="160934"/>
                </a:lnTo>
                <a:lnTo>
                  <a:pt x="2728306" y="118154"/>
                </a:lnTo>
                <a:lnTo>
                  <a:pt x="2712081" y="79710"/>
                </a:lnTo>
                <a:lnTo>
                  <a:pt x="2686915" y="47139"/>
                </a:lnTo>
                <a:lnTo>
                  <a:pt x="2654341" y="21973"/>
                </a:lnTo>
                <a:lnTo>
                  <a:pt x="2615894" y="5749"/>
                </a:lnTo>
                <a:lnTo>
                  <a:pt x="2573108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8586" y="1173861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160934" y="0"/>
                </a:moveTo>
                <a:lnTo>
                  <a:pt x="2573108" y="0"/>
                </a:lnTo>
                <a:lnTo>
                  <a:pt x="2615894" y="5749"/>
                </a:lnTo>
                <a:lnTo>
                  <a:pt x="2654341" y="21973"/>
                </a:lnTo>
                <a:lnTo>
                  <a:pt x="2686915" y="47139"/>
                </a:lnTo>
                <a:lnTo>
                  <a:pt x="2712081" y="79710"/>
                </a:lnTo>
                <a:lnTo>
                  <a:pt x="2728306" y="118154"/>
                </a:lnTo>
                <a:lnTo>
                  <a:pt x="2734056" y="160934"/>
                </a:lnTo>
                <a:lnTo>
                  <a:pt x="2734056" y="965454"/>
                </a:lnTo>
                <a:lnTo>
                  <a:pt x="0" y="965454"/>
                </a:lnTo>
                <a:lnTo>
                  <a:pt x="0" y="160934"/>
                </a:lnTo>
                <a:lnTo>
                  <a:pt x="5748" y="118154"/>
                </a:lnTo>
                <a:lnTo>
                  <a:pt x="21970" y="79710"/>
                </a:lnTo>
                <a:lnTo>
                  <a:pt x="47134" y="47139"/>
                </a:lnTo>
                <a:lnTo>
                  <a:pt x="79705" y="21973"/>
                </a:lnTo>
                <a:lnTo>
                  <a:pt x="118149" y="5749"/>
                </a:lnTo>
                <a:lnTo>
                  <a:pt x="160934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79232" y="1497521"/>
            <a:ext cx="14522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Process</a:t>
            </a:r>
            <a:r>
              <a:rPr sz="2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38586" y="2188082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2573108" y="0"/>
                </a:moveTo>
                <a:lnTo>
                  <a:pt x="160934" y="0"/>
                </a:lnTo>
                <a:lnTo>
                  <a:pt x="118149" y="5749"/>
                </a:lnTo>
                <a:lnTo>
                  <a:pt x="79705" y="21973"/>
                </a:lnTo>
                <a:lnTo>
                  <a:pt x="47134" y="47139"/>
                </a:lnTo>
                <a:lnTo>
                  <a:pt x="21970" y="79710"/>
                </a:lnTo>
                <a:lnTo>
                  <a:pt x="5748" y="118154"/>
                </a:lnTo>
                <a:lnTo>
                  <a:pt x="0" y="160934"/>
                </a:lnTo>
                <a:lnTo>
                  <a:pt x="0" y="965454"/>
                </a:lnTo>
                <a:lnTo>
                  <a:pt x="2734056" y="965454"/>
                </a:lnTo>
                <a:lnTo>
                  <a:pt x="2734056" y="160934"/>
                </a:lnTo>
                <a:lnTo>
                  <a:pt x="2728306" y="118154"/>
                </a:lnTo>
                <a:lnTo>
                  <a:pt x="2712081" y="79710"/>
                </a:lnTo>
                <a:lnTo>
                  <a:pt x="2686915" y="47139"/>
                </a:lnTo>
                <a:lnTo>
                  <a:pt x="2654341" y="21973"/>
                </a:lnTo>
                <a:lnTo>
                  <a:pt x="2615894" y="5749"/>
                </a:lnTo>
                <a:lnTo>
                  <a:pt x="2573108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8586" y="2188081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160934" y="0"/>
                </a:moveTo>
                <a:lnTo>
                  <a:pt x="2573108" y="0"/>
                </a:lnTo>
                <a:lnTo>
                  <a:pt x="2615894" y="5749"/>
                </a:lnTo>
                <a:lnTo>
                  <a:pt x="2654341" y="21973"/>
                </a:lnTo>
                <a:lnTo>
                  <a:pt x="2686915" y="47139"/>
                </a:lnTo>
                <a:lnTo>
                  <a:pt x="2712081" y="79710"/>
                </a:lnTo>
                <a:lnTo>
                  <a:pt x="2728306" y="118154"/>
                </a:lnTo>
                <a:lnTo>
                  <a:pt x="2734056" y="160934"/>
                </a:lnTo>
                <a:lnTo>
                  <a:pt x="2734056" y="965454"/>
                </a:lnTo>
                <a:lnTo>
                  <a:pt x="0" y="965454"/>
                </a:lnTo>
                <a:lnTo>
                  <a:pt x="0" y="160934"/>
                </a:lnTo>
                <a:lnTo>
                  <a:pt x="5748" y="118154"/>
                </a:lnTo>
                <a:lnTo>
                  <a:pt x="21970" y="79710"/>
                </a:lnTo>
                <a:lnTo>
                  <a:pt x="47134" y="47139"/>
                </a:lnTo>
                <a:lnTo>
                  <a:pt x="79705" y="21973"/>
                </a:lnTo>
                <a:lnTo>
                  <a:pt x="118149" y="5749"/>
                </a:lnTo>
                <a:lnTo>
                  <a:pt x="160934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25810" y="2229702"/>
            <a:ext cx="2357120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6280" marR="5080" indent="-704215">
              <a:lnSpc>
                <a:spcPts val="22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Exposure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both sides of  the</a:t>
            </a:r>
            <a:r>
              <a:rPr sz="20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table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8586" y="3202304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2573108" y="0"/>
                </a:moveTo>
                <a:lnTo>
                  <a:pt x="160934" y="0"/>
                </a:lnTo>
                <a:lnTo>
                  <a:pt x="118149" y="5749"/>
                </a:lnTo>
                <a:lnTo>
                  <a:pt x="79705" y="21973"/>
                </a:lnTo>
                <a:lnTo>
                  <a:pt x="47134" y="47139"/>
                </a:lnTo>
                <a:lnTo>
                  <a:pt x="21970" y="79710"/>
                </a:lnTo>
                <a:lnTo>
                  <a:pt x="5748" y="118154"/>
                </a:lnTo>
                <a:lnTo>
                  <a:pt x="0" y="160934"/>
                </a:lnTo>
                <a:lnTo>
                  <a:pt x="0" y="965454"/>
                </a:lnTo>
                <a:lnTo>
                  <a:pt x="2734056" y="965454"/>
                </a:lnTo>
                <a:lnTo>
                  <a:pt x="2734056" y="160934"/>
                </a:lnTo>
                <a:lnTo>
                  <a:pt x="2728306" y="118154"/>
                </a:lnTo>
                <a:lnTo>
                  <a:pt x="2712081" y="79710"/>
                </a:lnTo>
                <a:lnTo>
                  <a:pt x="2686915" y="47139"/>
                </a:lnTo>
                <a:lnTo>
                  <a:pt x="2654341" y="21973"/>
                </a:lnTo>
                <a:lnTo>
                  <a:pt x="2615894" y="5749"/>
                </a:lnTo>
                <a:lnTo>
                  <a:pt x="2573108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8586" y="3202304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160934" y="0"/>
                </a:moveTo>
                <a:lnTo>
                  <a:pt x="2573108" y="0"/>
                </a:lnTo>
                <a:lnTo>
                  <a:pt x="2615894" y="5749"/>
                </a:lnTo>
                <a:lnTo>
                  <a:pt x="2654341" y="21973"/>
                </a:lnTo>
                <a:lnTo>
                  <a:pt x="2686915" y="47139"/>
                </a:lnTo>
                <a:lnTo>
                  <a:pt x="2712081" y="79710"/>
                </a:lnTo>
                <a:lnTo>
                  <a:pt x="2728306" y="118154"/>
                </a:lnTo>
                <a:lnTo>
                  <a:pt x="2734056" y="160934"/>
                </a:lnTo>
                <a:lnTo>
                  <a:pt x="2734056" y="965454"/>
                </a:lnTo>
                <a:lnTo>
                  <a:pt x="0" y="965454"/>
                </a:lnTo>
                <a:lnTo>
                  <a:pt x="0" y="160934"/>
                </a:lnTo>
                <a:lnTo>
                  <a:pt x="5748" y="118154"/>
                </a:lnTo>
                <a:lnTo>
                  <a:pt x="21970" y="79710"/>
                </a:lnTo>
                <a:lnTo>
                  <a:pt x="47134" y="47139"/>
                </a:lnTo>
                <a:lnTo>
                  <a:pt x="79705" y="21973"/>
                </a:lnTo>
                <a:lnTo>
                  <a:pt x="118149" y="5749"/>
                </a:lnTo>
                <a:lnTo>
                  <a:pt x="160934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295558" y="3222834"/>
            <a:ext cx="1819275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3234" marR="5080" indent="-471170">
              <a:lnSpc>
                <a:spcPts val="2200"/>
              </a:lnSpc>
            </a:pP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Value</a:t>
            </a:r>
            <a:r>
              <a:rPr sz="2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Engineered  Mindset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8586" y="4216527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2573108" y="0"/>
                </a:moveTo>
                <a:lnTo>
                  <a:pt x="160934" y="0"/>
                </a:lnTo>
                <a:lnTo>
                  <a:pt x="118149" y="5749"/>
                </a:lnTo>
                <a:lnTo>
                  <a:pt x="79705" y="21973"/>
                </a:lnTo>
                <a:lnTo>
                  <a:pt x="47134" y="47139"/>
                </a:lnTo>
                <a:lnTo>
                  <a:pt x="21970" y="79710"/>
                </a:lnTo>
                <a:lnTo>
                  <a:pt x="5748" y="118154"/>
                </a:lnTo>
                <a:lnTo>
                  <a:pt x="0" y="160934"/>
                </a:lnTo>
                <a:lnTo>
                  <a:pt x="0" y="965454"/>
                </a:lnTo>
                <a:lnTo>
                  <a:pt x="2734056" y="965454"/>
                </a:lnTo>
                <a:lnTo>
                  <a:pt x="2734056" y="160934"/>
                </a:lnTo>
                <a:lnTo>
                  <a:pt x="2728306" y="118154"/>
                </a:lnTo>
                <a:lnTo>
                  <a:pt x="2712081" y="79710"/>
                </a:lnTo>
                <a:lnTo>
                  <a:pt x="2686915" y="47139"/>
                </a:lnTo>
                <a:lnTo>
                  <a:pt x="2654341" y="21973"/>
                </a:lnTo>
                <a:lnTo>
                  <a:pt x="2615894" y="5749"/>
                </a:lnTo>
                <a:lnTo>
                  <a:pt x="2573108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586" y="4216527"/>
            <a:ext cx="2734310" cy="965835"/>
          </a:xfrm>
          <a:custGeom>
            <a:avLst/>
            <a:gdLst/>
            <a:ahLst/>
            <a:cxnLst/>
            <a:rect l="l" t="t" r="r" b="b"/>
            <a:pathLst>
              <a:path w="2734310" h="965835">
                <a:moveTo>
                  <a:pt x="160934" y="0"/>
                </a:moveTo>
                <a:lnTo>
                  <a:pt x="2573108" y="0"/>
                </a:lnTo>
                <a:lnTo>
                  <a:pt x="2615894" y="5749"/>
                </a:lnTo>
                <a:lnTo>
                  <a:pt x="2654341" y="21973"/>
                </a:lnTo>
                <a:lnTo>
                  <a:pt x="2686915" y="47139"/>
                </a:lnTo>
                <a:lnTo>
                  <a:pt x="2712081" y="79710"/>
                </a:lnTo>
                <a:lnTo>
                  <a:pt x="2728306" y="118154"/>
                </a:lnTo>
                <a:lnTo>
                  <a:pt x="2734056" y="160934"/>
                </a:lnTo>
                <a:lnTo>
                  <a:pt x="2734056" y="965454"/>
                </a:lnTo>
                <a:lnTo>
                  <a:pt x="0" y="965454"/>
                </a:lnTo>
                <a:lnTo>
                  <a:pt x="0" y="160934"/>
                </a:lnTo>
                <a:lnTo>
                  <a:pt x="5748" y="118154"/>
                </a:lnTo>
                <a:lnTo>
                  <a:pt x="21970" y="79710"/>
                </a:lnTo>
                <a:lnTo>
                  <a:pt x="47134" y="47139"/>
                </a:lnTo>
                <a:lnTo>
                  <a:pt x="79705" y="21973"/>
                </a:lnTo>
                <a:lnTo>
                  <a:pt x="118149" y="5749"/>
                </a:lnTo>
                <a:lnTo>
                  <a:pt x="160934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17250" y="4366938"/>
            <a:ext cx="217487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Disciplined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38574" y="5229986"/>
            <a:ext cx="2734310" cy="966469"/>
          </a:xfrm>
          <a:custGeom>
            <a:avLst/>
            <a:gdLst/>
            <a:ahLst/>
            <a:cxnLst/>
            <a:rect l="l" t="t" r="r" b="b"/>
            <a:pathLst>
              <a:path w="2734310" h="966470">
                <a:moveTo>
                  <a:pt x="2572994" y="0"/>
                </a:moveTo>
                <a:lnTo>
                  <a:pt x="161074" y="0"/>
                </a:lnTo>
                <a:lnTo>
                  <a:pt x="118256" y="5753"/>
                </a:lnTo>
                <a:lnTo>
                  <a:pt x="79780" y="21990"/>
                </a:lnTo>
                <a:lnTo>
                  <a:pt x="47180" y="47175"/>
                </a:lnTo>
                <a:lnTo>
                  <a:pt x="21993" y="79774"/>
                </a:lnTo>
                <a:lnTo>
                  <a:pt x="5754" y="118252"/>
                </a:lnTo>
                <a:lnTo>
                  <a:pt x="0" y="161074"/>
                </a:lnTo>
                <a:lnTo>
                  <a:pt x="0" y="966216"/>
                </a:lnTo>
                <a:lnTo>
                  <a:pt x="2734056" y="966216"/>
                </a:lnTo>
                <a:lnTo>
                  <a:pt x="2734056" y="161074"/>
                </a:lnTo>
                <a:lnTo>
                  <a:pt x="2728302" y="118252"/>
                </a:lnTo>
                <a:lnTo>
                  <a:pt x="2712066" y="79774"/>
                </a:lnTo>
                <a:lnTo>
                  <a:pt x="2686881" y="47175"/>
                </a:lnTo>
                <a:lnTo>
                  <a:pt x="2654284" y="21990"/>
                </a:lnTo>
                <a:lnTo>
                  <a:pt x="2615810" y="5753"/>
                </a:lnTo>
                <a:lnTo>
                  <a:pt x="2572994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8574" y="5229986"/>
            <a:ext cx="2734310" cy="966469"/>
          </a:xfrm>
          <a:custGeom>
            <a:avLst/>
            <a:gdLst/>
            <a:ahLst/>
            <a:cxnLst/>
            <a:rect l="l" t="t" r="r" b="b"/>
            <a:pathLst>
              <a:path w="2734310" h="966470">
                <a:moveTo>
                  <a:pt x="161074" y="0"/>
                </a:moveTo>
                <a:lnTo>
                  <a:pt x="2572994" y="0"/>
                </a:lnTo>
                <a:lnTo>
                  <a:pt x="2615810" y="5753"/>
                </a:lnTo>
                <a:lnTo>
                  <a:pt x="2654284" y="21990"/>
                </a:lnTo>
                <a:lnTo>
                  <a:pt x="2686881" y="47175"/>
                </a:lnTo>
                <a:lnTo>
                  <a:pt x="2712066" y="79774"/>
                </a:lnTo>
                <a:lnTo>
                  <a:pt x="2728302" y="118252"/>
                </a:lnTo>
                <a:lnTo>
                  <a:pt x="2734056" y="161074"/>
                </a:lnTo>
                <a:lnTo>
                  <a:pt x="2734056" y="966216"/>
                </a:lnTo>
                <a:lnTo>
                  <a:pt x="0" y="966216"/>
                </a:lnTo>
                <a:lnTo>
                  <a:pt x="0" y="161074"/>
                </a:lnTo>
                <a:lnTo>
                  <a:pt x="5754" y="118252"/>
                </a:lnTo>
                <a:lnTo>
                  <a:pt x="21993" y="79774"/>
                </a:lnTo>
                <a:lnTo>
                  <a:pt x="47180" y="47175"/>
                </a:lnTo>
                <a:lnTo>
                  <a:pt x="79780" y="21990"/>
                </a:lnTo>
                <a:lnTo>
                  <a:pt x="118256" y="5753"/>
                </a:lnTo>
                <a:lnTo>
                  <a:pt x="161074" y="0"/>
                </a:lnTo>
                <a:close/>
              </a:path>
            </a:pathLst>
          </a:custGeom>
          <a:ln w="1270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706308" y="5553872"/>
            <a:ext cx="9975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Flexibility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3" name="object 23"/>
          <p:cNvSpPr txBox="1"/>
          <p:nvPr/>
        </p:nvSpPr>
        <p:spPr>
          <a:xfrm>
            <a:off x="3736340" y="1336166"/>
            <a:ext cx="729488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Metallurgists </a:t>
            </a:r>
            <a:r>
              <a:rPr sz="1800" spc="-15" dirty="0">
                <a:latin typeface="Calibri"/>
                <a:cs typeface="Calibri"/>
              </a:rPr>
              <a:t>we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spc="-5" dirty="0">
                <a:latin typeface="Calibri"/>
                <a:cs typeface="Calibri"/>
              </a:rPr>
              <a:t>heavily </a:t>
            </a:r>
            <a:r>
              <a:rPr sz="1800" spc="-15" dirty="0">
                <a:latin typeface="Calibri"/>
                <a:cs typeface="Calibri"/>
              </a:rPr>
              <a:t>invested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ensuring the </a:t>
            </a:r>
            <a:r>
              <a:rPr sz="1800" spc="-10" dirty="0">
                <a:latin typeface="Calibri"/>
                <a:cs typeface="Calibri"/>
              </a:rPr>
              <a:t>process </a:t>
            </a:r>
            <a:r>
              <a:rPr sz="1800" spc="-15" dirty="0">
                <a:latin typeface="Calibri"/>
                <a:cs typeface="Calibri"/>
              </a:rPr>
              <a:t>works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the  </a:t>
            </a:r>
            <a:r>
              <a:rPr sz="1800" spc="-10" dirty="0">
                <a:latin typeface="Calibri"/>
                <a:cs typeface="Calibri"/>
              </a:rPr>
              <a:t>ultimate investment </a:t>
            </a:r>
            <a:r>
              <a:rPr sz="1800" spc="-5" dirty="0">
                <a:latin typeface="Calibri"/>
                <a:cs typeface="Calibri"/>
              </a:rPr>
              <a:t>objective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achieved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36340" y="2279141"/>
            <a:ext cx="7334250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spc="-10" dirty="0">
                <a:latin typeface="Calibri"/>
                <a:cs typeface="Calibri"/>
              </a:rPr>
              <a:t>extensive </a:t>
            </a:r>
            <a:r>
              <a:rPr sz="1800" spc="-5" dirty="0">
                <a:latin typeface="Calibri"/>
                <a:cs typeface="Calibri"/>
              </a:rPr>
              <a:t>experience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managing </a:t>
            </a:r>
            <a:r>
              <a:rPr sz="1800" spc="-10" dirty="0">
                <a:latin typeface="Calibri"/>
                <a:cs typeface="Calibri"/>
              </a:rPr>
              <a:t>operations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clients,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well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the  </a:t>
            </a:r>
            <a:r>
              <a:rPr sz="1800" spc="-15" dirty="0">
                <a:latin typeface="Calibri"/>
                <a:cs typeface="Calibri"/>
              </a:rPr>
              <a:t>execution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projects </a:t>
            </a:r>
            <a:r>
              <a:rPr sz="1800" dirty="0">
                <a:latin typeface="Calibri"/>
                <a:cs typeface="Calibri"/>
              </a:rPr>
              <a:t>as part </a:t>
            </a:r>
            <a:r>
              <a:rPr sz="1800" spc="-5" dirty="0">
                <a:latin typeface="Calibri"/>
                <a:cs typeface="Calibri"/>
              </a:rPr>
              <a:t>of EPCM </a:t>
            </a:r>
            <a:r>
              <a:rPr sz="1800" spc="-10" dirty="0">
                <a:latin typeface="Calibri"/>
                <a:cs typeface="Calibri"/>
              </a:rPr>
              <a:t>teams. </a:t>
            </a:r>
            <a:r>
              <a:rPr sz="1800" spc="-5" dirty="0">
                <a:latin typeface="Calibri"/>
                <a:cs typeface="Calibri"/>
              </a:rPr>
              <a:t>This </a:t>
            </a:r>
            <a:r>
              <a:rPr sz="1800" spc="-10" dirty="0">
                <a:latin typeface="Calibri"/>
                <a:cs typeface="Calibri"/>
              </a:rPr>
              <a:t>provides </a:t>
            </a:r>
            <a:r>
              <a:rPr sz="1800" dirty="0">
                <a:latin typeface="Calibri"/>
                <a:cs typeface="Calibri"/>
              </a:rPr>
              <a:t>us </a:t>
            </a:r>
            <a:r>
              <a:rPr sz="1800" spc="-5" dirty="0">
                <a:latin typeface="Calibri"/>
                <a:cs typeface="Calibri"/>
              </a:rPr>
              <a:t>with </a:t>
            </a:r>
            <a:r>
              <a:rPr sz="1800" dirty="0">
                <a:latin typeface="Calibri"/>
                <a:cs typeface="Calibri"/>
              </a:rPr>
              <a:t>an  </a:t>
            </a:r>
            <a:r>
              <a:rPr sz="1800" spc="-5" dirty="0">
                <a:latin typeface="Calibri"/>
                <a:cs typeface="Calibri"/>
              </a:rPr>
              <a:t>unparalleled ability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provide </a:t>
            </a:r>
            <a:r>
              <a:rPr sz="1800" spc="-5" dirty="0">
                <a:latin typeface="Calibri"/>
                <a:cs typeface="Calibri"/>
              </a:rPr>
              <a:t>leadership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assurance on </a:t>
            </a:r>
            <a:r>
              <a:rPr sz="1800" dirty="0">
                <a:latin typeface="Calibri"/>
                <a:cs typeface="Calibri"/>
              </a:rPr>
              <a:t>all </a:t>
            </a:r>
            <a:r>
              <a:rPr sz="1800" spc="-15" dirty="0">
                <a:latin typeface="Calibri"/>
                <a:cs typeface="Calibri"/>
              </a:rPr>
              <a:t>execution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fronts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36340" y="3193999"/>
            <a:ext cx="728789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10" dirty="0">
                <a:latin typeface="Calibri"/>
                <a:cs typeface="Calibri"/>
              </a:rPr>
              <a:t>proud track </a:t>
            </a:r>
            <a:r>
              <a:rPr sz="1800" spc="-15" dirty="0">
                <a:latin typeface="Calibri"/>
                <a:cs typeface="Calibri"/>
              </a:rPr>
              <a:t>record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unlocking value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projects, </a:t>
            </a:r>
            <a:r>
              <a:rPr sz="1800" spc="-5" dirty="0">
                <a:latin typeface="Calibri"/>
                <a:cs typeface="Calibri"/>
              </a:rPr>
              <a:t>which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often </a:t>
            </a:r>
            <a:r>
              <a:rPr sz="1800" spc="-5" dirty="0">
                <a:latin typeface="Calibri"/>
                <a:cs typeface="Calibri"/>
              </a:rPr>
              <a:t>the  </a:t>
            </a:r>
            <a:r>
              <a:rPr sz="1800" spc="-15" dirty="0">
                <a:latin typeface="Calibri"/>
                <a:cs typeface="Calibri"/>
              </a:rPr>
              <a:t>difference </a:t>
            </a:r>
            <a:r>
              <a:rPr sz="1800" spc="-10" dirty="0">
                <a:latin typeface="Calibri"/>
                <a:cs typeface="Calibri"/>
              </a:rPr>
              <a:t>between </a:t>
            </a:r>
            <a:r>
              <a:rPr sz="1800" spc="-5" dirty="0">
                <a:latin typeface="Calibri"/>
                <a:cs typeface="Calibri"/>
              </a:rPr>
              <a:t>marginal </a:t>
            </a:r>
            <a:r>
              <a:rPr sz="1800" spc="-10" dirty="0">
                <a:latin typeface="Calibri"/>
                <a:cs typeface="Calibri"/>
              </a:rPr>
              <a:t>projects </a:t>
            </a:r>
            <a:r>
              <a:rPr sz="1800" spc="-5" dirty="0">
                <a:latin typeface="Calibri"/>
                <a:cs typeface="Calibri"/>
              </a:rPr>
              <a:t>clearing the </a:t>
            </a:r>
            <a:r>
              <a:rPr sz="1800" spc="-10" dirty="0">
                <a:latin typeface="Calibri"/>
                <a:cs typeface="Calibri"/>
              </a:rPr>
              <a:t>investment </a:t>
            </a:r>
            <a:r>
              <a:rPr sz="1800" spc="-5" dirty="0">
                <a:latin typeface="Calibri"/>
                <a:cs typeface="Calibri"/>
              </a:rPr>
              <a:t>hurdles or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36340" y="4222699"/>
            <a:ext cx="7354570" cy="847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10" dirty="0">
                <a:latin typeface="Calibri"/>
                <a:cs typeface="Calibri"/>
              </a:rPr>
              <a:t>are </a:t>
            </a:r>
            <a:r>
              <a:rPr sz="1800" dirty="0">
                <a:latin typeface="Calibri"/>
                <a:cs typeface="Calibri"/>
              </a:rPr>
              <a:t>firm </a:t>
            </a:r>
            <a:r>
              <a:rPr sz="1800" spc="-10" dirty="0">
                <a:latin typeface="Calibri"/>
                <a:cs typeface="Calibri"/>
              </a:rPr>
              <a:t>believers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5" dirty="0">
                <a:latin typeface="Calibri"/>
                <a:cs typeface="Calibri"/>
              </a:rPr>
              <a:t>effective </a:t>
            </a:r>
            <a:r>
              <a:rPr sz="1800" spc="-10" dirty="0">
                <a:latin typeface="Calibri"/>
                <a:cs typeface="Calibri"/>
              </a:rPr>
              <a:t>front-end </a:t>
            </a:r>
            <a:r>
              <a:rPr sz="1800" spc="-5" dirty="0">
                <a:latin typeface="Calibri"/>
                <a:cs typeface="Calibri"/>
              </a:rPr>
              <a:t>loading </a:t>
            </a:r>
            <a:r>
              <a:rPr sz="1800" dirty="0">
                <a:latin typeface="Calibri"/>
                <a:cs typeface="Calibri"/>
              </a:rPr>
              <a:t>and a </a:t>
            </a:r>
            <a:r>
              <a:rPr sz="1800" spc="-10" dirty="0">
                <a:latin typeface="Calibri"/>
                <a:cs typeface="Calibri"/>
              </a:rPr>
              <a:t>structured </a:t>
            </a:r>
            <a:r>
              <a:rPr sz="1800" spc="-20" dirty="0">
                <a:latin typeface="Calibri"/>
                <a:cs typeface="Calibri"/>
              </a:rPr>
              <a:t>stage-gate  </a:t>
            </a:r>
            <a:r>
              <a:rPr sz="1800" spc="-5" dirty="0">
                <a:latin typeface="Calibri"/>
                <a:cs typeface="Calibri"/>
              </a:rPr>
              <a:t>approach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development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0" dirty="0">
                <a:latin typeface="Calibri"/>
                <a:cs typeface="Calibri"/>
              </a:rPr>
              <a:t>projects. </a:t>
            </a:r>
            <a:r>
              <a:rPr sz="1800" spc="-5" dirty="0">
                <a:latin typeface="Calibri"/>
                <a:cs typeface="Calibri"/>
              </a:rPr>
              <a:t>This ultimately </a:t>
            </a:r>
            <a:r>
              <a:rPr sz="1800" spc="-10" dirty="0">
                <a:latin typeface="Calibri"/>
                <a:cs typeface="Calibri"/>
              </a:rPr>
              <a:t>protects </a:t>
            </a:r>
            <a:r>
              <a:rPr sz="1800" spc="-5" dirty="0">
                <a:latin typeface="Calibri"/>
                <a:cs typeface="Calibri"/>
              </a:rPr>
              <a:t>shareholder  value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ensures </a:t>
            </a:r>
            <a:r>
              <a:rPr sz="1800" spc="-5" dirty="0">
                <a:latin typeface="Calibri"/>
                <a:cs typeface="Calibri"/>
              </a:rPr>
              <a:t>maximum </a:t>
            </a:r>
            <a:r>
              <a:rPr sz="1800" spc="-10" dirty="0">
                <a:latin typeface="Calibri"/>
                <a:cs typeface="Calibri"/>
              </a:rPr>
              <a:t>project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returns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36340" y="5215508"/>
            <a:ext cx="6996430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We </a:t>
            </a:r>
            <a:r>
              <a:rPr sz="1800" spc="-5" dirty="0">
                <a:latin typeface="Calibri"/>
                <a:cs typeface="Calibri"/>
              </a:rPr>
              <a:t>ultimately </a:t>
            </a:r>
            <a:r>
              <a:rPr sz="1800" spc="-15" dirty="0">
                <a:latin typeface="Calibri"/>
                <a:cs typeface="Calibri"/>
              </a:rPr>
              <a:t>have </a:t>
            </a:r>
            <a:r>
              <a:rPr sz="1800" spc="-5" dirty="0">
                <a:latin typeface="Calibri"/>
                <a:cs typeface="Calibri"/>
              </a:rPr>
              <a:t>one goal, which </a:t>
            </a:r>
            <a:r>
              <a:rPr sz="1800" dirty="0">
                <a:latin typeface="Calibri"/>
                <a:cs typeface="Calibri"/>
              </a:rPr>
              <a:t>is adding </a:t>
            </a:r>
            <a:r>
              <a:rPr sz="1800" spc="-5" dirty="0">
                <a:latin typeface="Calibri"/>
                <a:cs typeface="Calibri"/>
              </a:rPr>
              <a:t>value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our clients. </a:t>
            </a:r>
            <a:r>
              <a:rPr sz="1800" spc="-35" dirty="0">
                <a:latin typeface="Calibri"/>
                <a:cs typeface="Calibri"/>
              </a:rPr>
              <a:t>We  </a:t>
            </a:r>
            <a:r>
              <a:rPr sz="1800" spc="-10" dirty="0">
                <a:latin typeface="Calibri"/>
                <a:cs typeface="Calibri"/>
              </a:rPr>
              <a:t>constantly review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adapt our </a:t>
            </a:r>
            <a:r>
              <a:rPr sz="1800" dirty="0">
                <a:latin typeface="Calibri"/>
                <a:cs typeface="Calibri"/>
              </a:rPr>
              <a:t>service </a:t>
            </a:r>
            <a:r>
              <a:rPr sz="1800" spc="-10" dirty="0">
                <a:latin typeface="Calibri"/>
                <a:cs typeface="Calibri"/>
              </a:rPr>
              <a:t>offering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assist our clients’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needs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4397" y="451581"/>
            <a:ext cx="2614295" cy="575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0" dirty="0">
                <a:solidFill>
                  <a:srgbClr val="050505"/>
                </a:solidFill>
                <a:latin typeface="Bookman Old Style"/>
                <a:cs typeface="Bookman Old Style"/>
              </a:rPr>
              <a:t>Our</a:t>
            </a:r>
            <a:r>
              <a:rPr sz="3600" b="0" spc="-105" dirty="0">
                <a:solidFill>
                  <a:srgbClr val="050505"/>
                </a:solidFill>
                <a:latin typeface="Bookman Old Style"/>
                <a:cs typeface="Bookman Old Style"/>
              </a:rPr>
              <a:t> </a:t>
            </a:r>
            <a:r>
              <a:rPr sz="3600" b="0" dirty="0">
                <a:solidFill>
                  <a:srgbClr val="050505"/>
                </a:solidFill>
                <a:latin typeface="Bookman Old Style"/>
                <a:cs typeface="Bookman Old Style"/>
              </a:rPr>
              <a:t>Clients</a:t>
            </a:r>
            <a:endParaRPr sz="36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4786" y="3473196"/>
            <a:ext cx="2222753" cy="11749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3784" y="2373629"/>
            <a:ext cx="1831835" cy="9273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93179" y="3547871"/>
            <a:ext cx="2034539" cy="1100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3314" y="5023103"/>
            <a:ext cx="1937003" cy="7002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48277" y="2318003"/>
            <a:ext cx="1453133" cy="14531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56292" y="3574745"/>
            <a:ext cx="2483159" cy="10817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18276" y="2462783"/>
            <a:ext cx="2784347" cy="10302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94469" y="4031741"/>
            <a:ext cx="2377438" cy="3825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2804" y="1515912"/>
            <a:ext cx="10043795" cy="572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20" dirty="0">
                <a:latin typeface="Calibri"/>
                <a:cs typeface="Calibri"/>
              </a:rPr>
              <a:t>EQ </a:t>
            </a:r>
            <a:r>
              <a:rPr sz="1800" dirty="0">
                <a:latin typeface="Calibri"/>
                <a:cs typeface="Calibri"/>
              </a:rPr>
              <a:t>has </a:t>
            </a:r>
            <a:r>
              <a:rPr sz="1800" spc="-5" dirty="0">
                <a:latin typeface="Calibri"/>
                <a:cs typeface="Calibri"/>
              </a:rPr>
              <a:t>been </a:t>
            </a:r>
            <a:r>
              <a:rPr sz="1800" dirty="0">
                <a:latin typeface="Calibri"/>
                <a:cs typeface="Calibri"/>
              </a:rPr>
              <a:t>servicing a </a:t>
            </a:r>
            <a:r>
              <a:rPr sz="1800" spc="-10" dirty="0">
                <a:latin typeface="Calibri"/>
                <a:cs typeface="Calibri"/>
              </a:rPr>
              <a:t>diverse </a:t>
            </a:r>
            <a:r>
              <a:rPr sz="1800" spc="-15" dirty="0">
                <a:latin typeface="Calibri"/>
                <a:cs typeface="Calibri"/>
              </a:rPr>
              <a:t>range </a:t>
            </a:r>
            <a:r>
              <a:rPr sz="1800" spc="-5" dirty="0">
                <a:latin typeface="Calibri"/>
                <a:cs typeface="Calibri"/>
              </a:rPr>
              <a:t>of clients, spanning multiple commodities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continents. </a:t>
            </a:r>
            <a:r>
              <a:rPr sz="1800" dirty="0">
                <a:latin typeface="Calibri"/>
                <a:cs typeface="Calibri"/>
              </a:rPr>
              <a:t>Our  </a:t>
            </a:r>
            <a:r>
              <a:rPr sz="1800" spc="-10" dirty="0">
                <a:latin typeface="Calibri"/>
                <a:cs typeface="Calibri"/>
              </a:rPr>
              <a:t>portfolio </a:t>
            </a:r>
            <a:r>
              <a:rPr sz="1800" spc="-5" dirty="0">
                <a:latin typeface="Calibri"/>
                <a:cs typeface="Calibri"/>
              </a:rPr>
              <a:t>includes Junior </a:t>
            </a:r>
            <a:r>
              <a:rPr sz="1800" dirty="0">
                <a:latin typeface="Calibri"/>
                <a:cs typeface="Calibri"/>
              </a:rPr>
              <a:t>mining </a:t>
            </a:r>
            <a:r>
              <a:rPr sz="1800" spc="-5" dirty="0">
                <a:latin typeface="Calibri"/>
                <a:cs typeface="Calibri"/>
              </a:rPr>
              <a:t>companies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10" dirty="0">
                <a:latin typeface="Calibri"/>
                <a:cs typeface="Calibri"/>
              </a:rPr>
              <a:t>Majors,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10" dirty="0">
                <a:latin typeface="Calibri"/>
                <a:cs typeface="Calibri"/>
              </a:rPr>
              <a:t>well </a:t>
            </a:r>
            <a:r>
              <a:rPr sz="1800" dirty="0">
                <a:latin typeface="Calibri"/>
                <a:cs typeface="Calibri"/>
              </a:rPr>
              <a:t>as </a:t>
            </a:r>
            <a:r>
              <a:rPr sz="1800" spc="-5" dirty="0">
                <a:latin typeface="Calibri"/>
                <a:cs typeface="Calibri"/>
              </a:rPr>
              <a:t>EPCM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firms.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02623" y="2305812"/>
            <a:ext cx="2961893" cy="15430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863590" y="5164074"/>
            <a:ext cx="2541269" cy="70027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30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9788" y="1203198"/>
            <a:ext cx="3647692" cy="1981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577739"/>
            <a:ext cx="2260600" cy="513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Conclusion</a:t>
            </a:r>
          </a:p>
        </p:txBody>
      </p:sp>
      <p:sp>
        <p:nvSpPr>
          <p:cNvPr id="4" name="object 4"/>
          <p:cNvSpPr/>
          <p:nvPr/>
        </p:nvSpPr>
        <p:spPr>
          <a:xfrm>
            <a:off x="8083295" y="3180600"/>
            <a:ext cx="3813797" cy="2855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74152" y="516636"/>
            <a:ext cx="1392555" cy="5579745"/>
          </a:xfrm>
          <a:custGeom>
            <a:avLst/>
            <a:gdLst/>
            <a:ahLst/>
            <a:cxnLst/>
            <a:rect l="l" t="t" r="r" b="b"/>
            <a:pathLst>
              <a:path w="1392554" h="5579745">
                <a:moveTo>
                  <a:pt x="0" y="0"/>
                </a:moveTo>
                <a:lnTo>
                  <a:pt x="0" y="5579364"/>
                </a:lnTo>
                <a:lnTo>
                  <a:pt x="1392174" y="5579364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4242" y="1604329"/>
            <a:ext cx="5732145" cy="1944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Project </a:t>
            </a:r>
            <a:r>
              <a:rPr sz="1800" spc="-20" dirty="0">
                <a:latin typeface="Calibri"/>
                <a:cs typeface="Calibri"/>
              </a:rPr>
              <a:t>EQ </a:t>
            </a:r>
            <a:r>
              <a:rPr sz="1800" spc="-10" dirty="0">
                <a:latin typeface="Calibri"/>
                <a:cs typeface="Calibri"/>
              </a:rPr>
              <a:t>seeks </a:t>
            </a:r>
            <a:r>
              <a:rPr sz="1800" spc="-15" dirty="0">
                <a:latin typeface="Calibri"/>
                <a:cs typeface="Calibri"/>
              </a:rPr>
              <a:t>to </a:t>
            </a:r>
            <a:r>
              <a:rPr sz="1800" spc="-5" dirty="0">
                <a:latin typeface="Calibri"/>
                <a:cs typeface="Calibri"/>
              </a:rPr>
              <a:t>address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0" dirty="0">
                <a:latin typeface="Calibri"/>
                <a:cs typeface="Calibri"/>
              </a:rPr>
              <a:t>key </a:t>
            </a:r>
            <a:r>
              <a:rPr sz="1800" spc="-5" dirty="0">
                <a:latin typeface="Calibri"/>
                <a:cs typeface="Calibri"/>
              </a:rPr>
              <a:t>deficiency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the delivery of  </a:t>
            </a:r>
            <a:r>
              <a:rPr sz="1800" spc="-10" dirty="0">
                <a:latin typeface="Calibri"/>
                <a:cs typeface="Calibri"/>
              </a:rPr>
              <a:t>capital projects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mining </a:t>
            </a:r>
            <a:r>
              <a:rPr sz="1800" spc="-5" dirty="0">
                <a:latin typeface="Calibri"/>
                <a:cs typeface="Calibri"/>
              </a:rPr>
              <a:t>industry: </a:t>
            </a:r>
            <a:r>
              <a:rPr sz="1800" spc="-20" dirty="0">
                <a:latin typeface="Calibri"/>
                <a:cs typeface="Calibri"/>
              </a:rPr>
              <a:t>Effective </a:t>
            </a:r>
            <a:r>
              <a:rPr sz="1800" spc="-10" dirty="0">
                <a:latin typeface="Calibri"/>
                <a:cs typeface="Calibri"/>
              </a:rPr>
              <a:t>Owners team  </a:t>
            </a:r>
            <a:r>
              <a:rPr sz="1800" spc="-15" dirty="0">
                <a:latin typeface="Calibri"/>
                <a:cs typeface="Calibri"/>
              </a:rPr>
              <a:t>Representation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13525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Our </a:t>
            </a:r>
            <a:r>
              <a:rPr sz="1800" spc="-10" dirty="0">
                <a:latin typeface="Calibri"/>
                <a:cs typeface="Calibri"/>
              </a:rPr>
              <a:t>track </a:t>
            </a:r>
            <a:r>
              <a:rPr sz="1800" spc="-15" dirty="0">
                <a:latin typeface="Calibri"/>
                <a:cs typeface="Calibri"/>
              </a:rPr>
              <a:t>record </a:t>
            </a:r>
            <a:r>
              <a:rPr sz="1800" spc="-10" dirty="0">
                <a:latin typeface="Calibri"/>
                <a:cs typeface="Calibri"/>
              </a:rPr>
              <a:t>demonstrates </a:t>
            </a:r>
            <a:r>
              <a:rPr sz="1800" spc="-5" dirty="0">
                <a:latin typeface="Calibri"/>
                <a:cs typeface="Calibri"/>
              </a:rPr>
              <a:t>our </a:t>
            </a:r>
            <a:r>
              <a:rPr sz="1800" spc="-10" dirty="0">
                <a:latin typeface="Calibri"/>
                <a:cs typeface="Calibri"/>
              </a:rPr>
              <a:t>focus </a:t>
            </a:r>
            <a:r>
              <a:rPr sz="1800" spc="-5" dirty="0">
                <a:latin typeface="Calibri"/>
                <a:cs typeface="Calibri"/>
              </a:rPr>
              <a:t>on the </a:t>
            </a:r>
            <a:r>
              <a:rPr sz="1800" spc="-10" dirty="0">
                <a:latin typeface="Calibri"/>
                <a:cs typeface="Calibri"/>
              </a:rPr>
              <a:t>provision </a:t>
            </a:r>
            <a:r>
              <a:rPr sz="1800" spc="-5" dirty="0">
                <a:latin typeface="Calibri"/>
                <a:cs typeface="Calibri"/>
              </a:rPr>
              <a:t>of  </a:t>
            </a:r>
            <a:r>
              <a:rPr sz="1800" spc="-15" dirty="0">
                <a:latin typeface="Calibri"/>
                <a:cs typeface="Calibri"/>
              </a:rPr>
              <a:t>cost effective, </a:t>
            </a:r>
            <a:r>
              <a:rPr sz="1800" spc="-10" dirty="0">
                <a:latin typeface="Calibri"/>
                <a:cs typeface="Calibri"/>
              </a:rPr>
              <a:t>tailored </a:t>
            </a:r>
            <a:r>
              <a:rPr sz="1800" dirty="0">
                <a:latin typeface="Calibri"/>
                <a:cs typeface="Calibri"/>
              </a:rPr>
              <a:t>services </a:t>
            </a:r>
            <a:r>
              <a:rPr sz="1800" spc="-5" dirty="0">
                <a:latin typeface="Calibri"/>
                <a:cs typeface="Calibri"/>
              </a:rPr>
              <a:t>which unlocks value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spc="-5" dirty="0">
                <a:latin typeface="Calibri"/>
                <a:cs typeface="Calibri"/>
              </a:rPr>
              <a:t>our  clients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results </a:t>
            </a:r>
            <a:r>
              <a:rPr sz="1800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predictable project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outcomes.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BC4DDF4BB674897078750F8D7D06C" ma:contentTypeVersion="3" ma:contentTypeDescription="Create a new document." ma:contentTypeScope="" ma:versionID="934b114d5e9f83fee0bd38990a58ee77">
  <xsd:schema xmlns:xsd="http://www.w3.org/2001/XMLSchema" xmlns:xs="http://www.w3.org/2001/XMLSchema" xmlns:p="http://schemas.microsoft.com/office/2006/metadata/properties" xmlns:ns3="77b17af0-b0ec-4f79-9799-9c51b1606ffc" targetNamespace="http://schemas.microsoft.com/office/2006/metadata/properties" ma:root="true" ma:fieldsID="bbef51171c564530bf08097d5d994d97" ns3:_="">
    <xsd:import namespace="77b17af0-b0ec-4f79-9799-9c51b1606f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b17af0-b0ec-4f79-9799-9c51b1606f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2508AD-BAEF-491F-A58C-1C27DFAE2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b17af0-b0ec-4f79-9799-9c51b1606f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BC962D-51A9-42CB-8568-49C6E559F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45F3B5-FC66-4191-ABC4-D8023CB17387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77b17af0-b0ec-4f79-9799-9c51b1606ffc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837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Calibri</vt:lpstr>
      <vt:lpstr>Calibri Light</vt:lpstr>
      <vt:lpstr>Times New Roman</vt:lpstr>
      <vt:lpstr>Office Theme</vt:lpstr>
      <vt:lpstr>Company Profile</vt:lpstr>
      <vt:lpstr>Background to Project EQ</vt:lpstr>
      <vt:lpstr>The Problem</vt:lpstr>
      <vt:lpstr>The Solution</vt:lpstr>
      <vt:lpstr>Our Services</vt:lpstr>
      <vt:lpstr>Our Team</vt:lpstr>
      <vt:lpstr>Our Differentiators</vt:lpstr>
      <vt:lpstr>PowerPoint Presentation</vt:lpstr>
      <vt:lpstr>Conclusion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</dc:creator>
  <cp:lastModifiedBy>atm32</cp:lastModifiedBy>
  <cp:revision>1</cp:revision>
  <dcterms:created xsi:type="dcterms:W3CDTF">2023-06-16T12:15:01Z</dcterms:created>
  <dcterms:modified xsi:type="dcterms:W3CDTF">2023-06-16T10:25:17Z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2023-06-01T00:00:00Z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2023-06-16T00:00:00Z</vt:filetime>
  </property>
  <property fmtid="{D5CDD505-2E9C-101B-9397-08002B2CF9AE}" pid="5" name="ContentTypeId">
    <vt:lpwstr>0x01010016BBC4DDF4BB674897078750F8D7D06C</vt:lpwstr>
  </property>
</Properties>
</file>